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2" r:id="rId1"/>
  </p:sldMasterIdLst>
  <p:sldIdLst>
    <p:sldId id="256" r:id="rId2"/>
    <p:sldId id="258" r:id="rId3"/>
    <p:sldId id="259" r:id="rId4"/>
    <p:sldId id="260" r:id="rId5"/>
    <p:sldId id="261" r:id="rId6"/>
    <p:sldId id="262" r:id="rId7"/>
    <p:sldId id="263" r:id="rId8"/>
    <p:sldId id="264" r:id="rId9"/>
    <p:sldId id="266" r:id="rId10"/>
    <p:sldId id="267" r:id="rId11"/>
    <p:sldId id="275" r:id="rId12"/>
    <p:sldId id="276" r:id="rId13"/>
    <p:sldId id="268" r:id="rId14"/>
    <p:sldId id="269" r:id="rId15"/>
    <p:sldId id="270" r:id="rId16"/>
    <p:sldId id="271" r:id="rId17"/>
    <p:sldId id="272" r:id="rId18"/>
    <p:sldId id="273" r:id="rId19"/>
    <p:sldId id="257" r:id="rId20"/>
    <p:sldId id="27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9F4F40-27D8-42C1-8A85-3E669F501B3A}"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C717BF3D-789E-4D3A-A6EC-96AA4B05F295}">
      <dgm:prSet/>
      <dgm:spPr/>
      <dgm:t>
        <a:bodyPr/>
        <a:lstStyle/>
        <a:p>
          <a:r>
            <a:rPr lang="lt-LT"/>
            <a:t>Vadovo požiūris į skaidrią įstaigos veiklą</a:t>
          </a:r>
          <a:endParaRPr lang="en-US"/>
        </a:p>
      </dgm:t>
    </dgm:pt>
    <dgm:pt modelId="{DCF4DB64-3CA7-4159-8235-65703EA21264}" type="parTrans" cxnId="{CD550868-F22D-4779-8D11-A1A193C4207F}">
      <dgm:prSet/>
      <dgm:spPr/>
      <dgm:t>
        <a:bodyPr/>
        <a:lstStyle/>
        <a:p>
          <a:endParaRPr lang="en-US"/>
        </a:p>
      </dgm:t>
    </dgm:pt>
    <dgm:pt modelId="{B53D83D5-2708-4209-97D9-0DC14C5FB289}" type="sibTrans" cxnId="{CD550868-F22D-4779-8D11-A1A193C4207F}">
      <dgm:prSet/>
      <dgm:spPr/>
      <dgm:t>
        <a:bodyPr/>
        <a:lstStyle/>
        <a:p>
          <a:endParaRPr lang="en-US"/>
        </a:p>
      </dgm:t>
    </dgm:pt>
    <dgm:pt modelId="{8919E835-1154-45DA-89DA-36A2BC12893F}">
      <dgm:prSet/>
      <dgm:spPr/>
      <dgm:t>
        <a:bodyPr/>
        <a:lstStyle/>
        <a:p>
          <a:r>
            <a:rPr lang="lt-LT"/>
            <a:t>Įstaigos įvaizdžio formavimas </a:t>
          </a:r>
          <a:endParaRPr lang="en-US"/>
        </a:p>
      </dgm:t>
    </dgm:pt>
    <dgm:pt modelId="{FD19D936-B395-4523-8893-9A7DE269A49C}" type="parTrans" cxnId="{BC75CCB4-A48C-4328-9BED-4FF91076E88A}">
      <dgm:prSet/>
      <dgm:spPr/>
      <dgm:t>
        <a:bodyPr/>
        <a:lstStyle/>
        <a:p>
          <a:endParaRPr lang="en-US"/>
        </a:p>
      </dgm:t>
    </dgm:pt>
    <dgm:pt modelId="{7D6D0DAE-C139-4EAE-B78B-E0602C7D9EAE}" type="sibTrans" cxnId="{BC75CCB4-A48C-4328-9BED-4FF91076E88A}">
      <dgm:prSet/>
      <dgm:spPr/>
      <dgm:t>
        <a:bodyPr/>
        <a:lstStyle/>
        <a:p>
          <a:endParaRPr lang="en-US"/>
        </a:p>
      </dgm:t>
    </dgm:pt>
    <dgm:pt modelId="{32C82EAB-4CB6-44FD-8718-3222AEDAF470}">
      <dgm:prSet/>
      <dgm:spPr/>
      <dgm:t>
        <a:bodyPr/>
        <a:lstStyle/>
        <a:p>
          <a:r>
            <a:rPr lang="lt-LT"/>
            <a:t>Visuomenės pasitikėjimas įstaiga </a:t>
          </a:r>
          <a:endParaRPr lang="en-US"/>
        </a:p>
      </dgm:t>
    </dgm:pt>
    <dgm:pt modelId="{4209B3BC-C694-4B1D-9A6A-17AB5AAB640B}" type="parTrans" cxnId="{C05DB526-C6D7-45F4-9211-6E1B17816A45}">
      <dgm:prSet/>
      <dgm:spPr/>
      <dgm:t>
        <a:bodyPr/>
        <a:lstStyle/>
        <a:p>
          <a:endParaRPr lang="en-US"/>
        </a:p>
      </dgm:t>
    </dgm:pt>
    <dgm:pt modelId="{327D9603-89E7-4B97-8B18-2DA5AC7413D9}" type="sibTrans" cxnId="{C05DB526-C6D7-45F4-9211-6E1B17816A45}">
      <dgm:prSet/>
      <dgm:spPr/>
      <dgm:t>
        <a:bodyPr/>
        <a:lstStyle/>
        <a:p>
          <a:endParaRPr lang="en-US"/>
        </a:p>
      </dgm:t>
    </dgm:pt>
    <dgm:pt modelId="{8BFE1DEC-0BCE-4954-872C-9605281F17B8}">
      <dgm:prSet/>
      <dgm:spPr/>
      <dgm:t>
        <a:bodyPr/>
        <a:lstStyle/>
        <a:p>
          <a:r>
            <a:rPr lang="lt-LT"/>
            <a:t>Visuomenės informavimas apie pažangą kuriant antikorupcinę aplinką </a:t>
          </a:r>
          <a:endParaRPr lang="en-US"/>
        </a:p>
      </dgm:t>
    </dgm:pt>
    <dgm:pt modelId="{2C6BAA5D-3B2E-4302-A440-17ACD84C078E}" type="parTrans" cxnId="{B97B60DE-A35C-4883-9A2B-3AB2C826660D}">
      <dgm:prSet/>
      <dgm:spPr/>
      <dgm:t>
        <a:bodyPr/>
        <a:lstStyle/>
        <a:p>
          <a:endParaRPr lang="en-US"/>
        </a:p>
      </dgm:t>
    </dgm:pt>
    <dgm:pt modelId="{BC8E5062-1F09-4CAB-8789-40C6AAC4A0D5}" type="sibTrans" cxnId="{B97B60DE-A35C-4883-9A2B-3AB2C826660D}">
      <dgm:prSet/>
      <dgm:spPr/>
      <dgm:t>
        <a:bodyPr/>
        <a:lstStyle/>
        <a:p>
          <a:endParaRPr lang="en-US"/>
        </a:p>
      </dgm:t>
    </dgm:pt>
    <dgm:pt modelId="{188EDF79-D6E6-413E-BBEF-7D342969E126}">
      <dgm:prSet/>
      <dgm:spPr/>
      <dgm:t>
        <a:bodyPr/>
        <a:lstStyle/>
        <a:p>
          <a:r>
            <a:rPr lang="lt-LT"/>
            <a:t>Pažeidimų užkardymas</a:t>
          </a:r>
          <a:endParaRPr lang="en-US"/>
        </a:p>
      </dgm:t>
    </dgm:pt>
    <dgm:pt modelId="{2FEB4478-FD52-443B-94D3-95D32563D6EB}" type="parTrans" cxnId="{8D0B1C08-C3A0-4D8E-9DA2-E60F4377ABC5}">
      <dgm:prSet/>
      <dgm:spPr/>
      <dgm:t>
        <a:bodyPr/>
        <a:lstStyle/>
        <a:p>
          <a:endParaRPr lang="en-US"/>
        </a:p>
      </dgm:t>
    </dgm:pt>
    <dgm:pt modelId="{5387886A-E4F5-43D4-9024-6B1031C64AFC}" type="sibTrans" cxnId="{8D0B1C08-C3A0-4D8E-9DA2-E60F4377ABC5}">
      <dgm:prSet/>
      <dgm:spPr/>
      <dgm:t>
        <a:bodyPr/>
        <a:lstStyle/>
        <a:p>
          <a:endParaRPr lang="en-US"/>
        </a:p>
      </dgm:t>
    </dgm:pt>
    <dgm:pt modelId="{E43DD149-BC8A-45CF-9A3C-A4178B4AACDF}">
      <dgm:prSet/>
      <dgm:spPr/>
      <dgm:t>
        <a:bodyPr/>
        <a:lstStyle/>
        <a:p>
          <a:r>
            <a:rPr lang="lt-LT"/>
            <a:t>Korupcijos rizikos mažinimas, valdymas</a:t>
          </a:r>
          <a:endParaRPr lang="en-US"/>
        </a:p>
      </dgm:t>
    </dgm:pt>
    <dgm:pt modelId="{06927EFF-2464-4DA8-8884-23A55E463116}" type="parTrans" cxnId="{912B167E-C9EE-4C78-9D33-2B479AB255B2}">
      <dgm:prSet/>
      <dgm:spPr/>
      <dgm:t>
        <a:bodyPr/>
        <a:lstStyle/>
        <a:p>
          <a:endParaRPr lang="en-US"/>
        </a:p>
      </dgm:t>
    </dgm:pt>
    <dgm:pt modelId="{1CB1E0FA-873D-49F8-A93E-9C34677D9269}" type="sibTrans" cxnId="{912B167E-C9EE-4C78-9D33-2B479AB255B2}">
      <dgm:prSet/>
      <dgm:spPr/>
      <dgm:t>
        <a:bodyPr/>
        <a:lstStyle/>
        <a:p>
          <a:endParaRPr lang="en-US"/>
        </a:p>
      </dgm:t>
    </dgm:pt>
    <dgm:pt modelId="{B6643874-3E07-4924-BA76-83DC7BAC130B}">
      <dgm:prSet/>
      <dgm:spPr/>
      <dgm:t>
        <a:bodyPr/>
        <a:lstStyle/>
        <a:p>
          <a:r>
            <a:rPr lang="lt-LT"/>
            <a:t>Ydingų pasekmių išvengimas</a:t>
          </a:r>
          <a:endParaRPr lang="en-US"/>
        </a:p>
      </dgm:t>
    </dgm:pt>
    <dgm:pt modelId="{6CD9C95E-14F8-4898-BBED-87E63F71F5F4}" type="parTrans" cxnId="{F955491C-414F-449C-80E8-E67404705E89}">
      <dgm:prSet/>
      <dgm:spPr/>
      <dgm:t>
        <a:bodyPr/>
        <a:lstStyle/>
        <a:p>
          <a:endParaRPr lang="en-US"/>
        </a:p>
      </dgm:t>
    </dgm:pt>
    <dgm:pt modelId="{48D622F3-2A41-4465-8B24-7C75AE95F0F3}" type="sibTrans" cxnId="{F955491C-414F-449C-80E8-E67404705E89}">
      <dgm:prSet/>
      <dgm:spPr/>
      <dgm:t>
        <a:bodyPr/>
        <a:lstStyle/>
        <a:p>
          <a:endParaRPr lang="en-US"/>
        </a:p>
      </dgm:t>
    </dgm:pt>
    <dgm:pt modelId="{50894182-F33A-419E-8F2C-D5EB4DDDE4FB}" type="pres">
      <dgm:prSet presAssocID="{7F9F4F40-27D8-42C1-8A85-3E669F501B3A}" presName="diagram" presStyleCnt="0">
        <dgm:presLayoutVars>
          <dgm:dir/>
          <dgm:resizeHandles val="exact"/>
        </dgm:presLayoutVars>
      </dgm:prSet>
      <dgm:spPr/>
      <dgm:t>
        <a:bodyPr/>
        <a:lstStyle/>
        <a:p>
          <a:endParaRPr lang="lt-LT"/>
        </a:p>
      </dgm:t>
    </dgm:pt>
    <dgm:pt modelId="{CD8DFD30-7047-491D-8B6A-02769CB15062}" type="pres">
      <dgm:prSet presAssocID="{C717BF3D-789E-4D3A-A6EC-96AA4B05F295}" presName="node" presStyleLbl="node1" presStyleIdx="0" presStyleCnt="7">
        <dgm:presLayoutVars>
          <dgm:bulletEnabled val="1"/>
        </dgm:presLayoutVars>
      </dgm:prSet>
      <dgm:spPr/>
      <dgm:t>
        <a:bodyPr/>
        <a:lstStyle/>
        <a:p>
          <a:endParaRPr lang="lt-LT"/>
        </a:p>
      </dgm:t>
    </dgm:pt>
    <dgm:pt modelId="{F6F7F366-8CE5-4245-8E3D-273FE7DA56BB}" type="pres">
      <dgm:prSet presAssocID="{B53D83D5-2708-4209-97D9-0DC14C5FB289}" presName="sibTrans" presStyleCnt="0"/>
      <dgm:spPr/>
    </dgm:pt>
    <dgm:pt modelId="{DC0CAE55-3F87-4495-B843-0E89DDFC4022}" type="pres">
      <dgm:prSet presAssocID="{8919E835-1154-45DA-89DA-36A2BC12893F}" presName="node" presStyleLbl="node1" presStyleIdx="1" presStyleCnt="7">
        <dgm:presLayoutVars>
          <dgm:bulletEnabled val="1"/>
        </dgm:presLayoutVars>
      </dgm:prSet>
      <dgm:spPr/>
      <dgm:t>
        <a:bodyPr/>
        <a:lstStyle/>
        <a:p>
          <a:endParaRPr lang="lt-LT"/>
        </a:p>
      </dgm:t>
    </dgm:pt>
    <dgm:pt modelId="{47681FF4-6C8B-4A86-920A-7F80A0A5724C}" type="pres">
      <dgm:prSet presAssocID="{7D6D0DAE-C139-4EAE-B78B-E0602C7D9EAE}" presName="sibTrans" presStyleCnt="0"/>
      <dgm:spPr/>
    </dgm:pt>
    <dgm:pt modelId="{EE55EC6A-D50E-473D-A73C-EDF12A4ECB4E}" type="pres">
      <dgm:prSet presAssocID="{32C82EAB-4CB6-44FD-8718-3222AEDAF470}" presName="node" presStyleLbl="node1" presStyleIdx="2" presStyleCnt="7">
        <dgm:presLayoutVars>
          <dgm:bulletEnabled val="1"/>
        </dgm:presLayoutVars>
      </dgm:prSet>
      <dgm:spPr/>
      <dgm:t>
        <a:bodyPr/>
        <a:lstStyle/>
        <a:p>
          <a:endParaRPr lang="lt-LT"/>
        </a:p>
      </dgm:t>
    </dgm:pt>
    <dgm:pt modelId="{0C0FCDCF-613B-4DA3-B8D1-A22CC0D6622E}" type="pres">
      <dgm:prSet presAssocID="{327D9603-89E7-4B97-8B18-2DA5AC7413D9}" presName="sibTrans" presStyleCnt="0"/>
      <dgm:spPr/>
    </dgm:pt>
    <dgm:pt modelId="{D9C0EB87-7175-48FA-9160-077C4980407D}" type="pres">
      <dgm:prSet presAssocID="{8BFE1DEC-0BCE-4954-872C-9605281F17B8}" presName="node" presStyleLbl="node1" presStyleIdx="3" presStyleCnt="7">
        <dgm:presLayoutVars>
          <dgm:bulletEnabled val="1"/>
        </dgm:presLayoutVars>
      </dgm:prSet>
      <dgm:spPr/>
      <dgm:t>
        <a:bodyPr/>
        <a:lstStyle/>
        <a:p>
          <a:endParaRPr lang="lt-LT"/>
        </a:p>
      </dgm:t>
    </dgm:pt>
    <dgm:pt modelId="{6B19EE0F-3AC3-4D20-8E64-554419EA489C}" type="pres">
      <dgm:prSet presAssocID="{BC8E5062-1F09-4CAB-8789-40C6AAC4A0D5}" presName="sibTrans" presStyleCnt="0"/>
      <dgm:spPr/>
    </dgm:pt>
    <dgm:pt modelId="{9BDFFD82-887C-419D-AECE-C482ACB5D044}" type="pres">
      <dgm:prSet presAssocID="{188EDF79-D6E6-413E-BBEF-7D342969E126}" presName="node" presStyleLbl="node1" presStyleIdx="4" presStyleCnt="7">
        <dgm:presLayoutVars>
          <dgm:bulletEnabled val="1"/>
        </dgm:presLayoutVars>
      </dgm:prSet>
      <dgm:spPr/>
      <dgm:t>
        <a:bodyPr/>
        <a:lstStyle/>
        <a:p>
          <a:endParaRPr lang="lt-LT"/>
        </a:p>
      </dgm:t>
    </dgm:pt>
    <dgm:pt modelId="{0BAFEBB4-8D6E-43AD-88CC-6B0EDA103799}" type="pres">
      <dgm:prSet presAssocID="{5387886A-E4F5-43D4-9024-6B1031C64AFC}" presName="sibTrans" presStyleCnt="0"/>
      <dgm:spPr/>
    </dgm:pt>
    <dgm:pt modelId="{3A4C8D20-ADCD-46A6-BD6C-2671FADF0A17}" type="pres">
      <dgm:prSet presAssocID="{E43DD149-BC8A-45CF-9A3C-A4178B4AACDF}" presName="node" presStyleLbl="node1" presStyleIdx="5" presStyleCnt="7">
        <dgm:presLayoutVars>
          <dgm:bulletEnabled val="1"/>
        </dgm:presLayoutVars>
      </dgm:prSet>
      <dgm:spPr/>
      <dgm:t>
        <a:bodyPr/>
        <a:lstStyle/>
        <a:p>
          <a:endParaRPr lang="lt-LT"/>
        </a:p>
      </dgm:t>
    </dgm:pt>
    <dgm:pt modelId="{AB731A2F-4DC9-4A80-A04E-B1657B81583B}" type="pres">
      <dgm:prSet presAssocID="{1CB1E0FA-873D-49F8-A93E-9C34677D9269}" presName="sibTrans" presStyleCnt="0"/>
      <dgm:spPr/>
    </dgm:pt>
    <dgm:pt modelId="{77376541-4C0C-4F7A-9608-439074F68A60}" type="pres">
      <dgm:prSet presAssocID="{B6643874-3E07-4924-BA76-83DC7BAC130B}" presName="node" presStyleLbl="node1" presStyleIdx="6" presStyleCnt="7">
        <dgm:presLayoutVars>
          <dgm:bulletEnabled val="1"/>
        </dgm:presLayoutVars>
      </dgm:prSet>
      <dgm:spPr/>
      <dgm:t>
        <a:bodyPr/>
        <a:lstStyle/>
        <a:p>
          <a:endParaRPr lang="lt-LT"/>
        </a:p>
      </dgm:t>
    </dgm:pt>
  </dgm:ptLst>
  <dgm:cxnLst>
    <dgm:cxn modelId="{22CA40C5-D6C3-40B3-A3F0-94DC9F12456C}" type="presOf" srcId="{E43DD149-BC8A-45CF-9A3C-A4178B4AACDF}" destId="{3A4C8D20-ADCD-46A6-BD6C-2671FADF0A17}" srcOrd="0" destOrd="0" presId="urn:microsoft.com/office/officeart/2005/8/layout/default"/>
    <dgm:cxn modelId="{13BC6E92-DCD0-4472-8FC8-B08247240F09}" type="presOf" srcId="{7F9F4F40-27D8-42C1-8A85-3E669F501B3A}" destId="{50894182-F33A-419E-8F2C-D5EB4DDDE4FB}" srcOrd="0" destOrd="0" presId="urn:microsoft.com/office/officeart/2005/8/layout/default"/>
    <dgm:cxn modelId="{F4DCC30D-6CA6-4E96-B78A-B53372B1E3C5}" type="presOf" srcId="{B6643874-3E07-4924-BA76-83DC7BAC130B}" destId="{77376541-4C0C-4F7A-9608-439074F68A60}" srcOrd="0" destOrd="0" presId="urn:microsoft.com/office/officeart/2005/8/layout/default"/>
    <dgm:cxn modelId="{CBA6E4B9-5EF0-4B5B-96F7-7892CB98D4B2}" type="presOf" srcId="{188EDF79-D6E6-413E-BBEF-7D342969E126}" destId="{9BDFFD82-887C-419D-AECE-C482ACB5D044}" srcOrd="0" destOrd="0" presId="urn:microsoft.com/office/officeart/2005/8/layout/default"/>
    <dgm:cxn modelId="{C05DB526-C6D7-45F4-9211-6E1B17816A45}" srcId="{7F9F4F40-27D8-42C1-8A85-3E669F501B3A}" destId="{32C82EAB-4CB6-44FD-8718-3222AEDAF470}" srcOrd="2" destOrd="0" parTransId="{4209B3BC-C694-4B1D-9A6A-17AB5AAB640B}" sibTransId="{327D9603-89E7-4B97-8B18-2DA5AC7413D9}"/>
    <dgm:cxn modelId="{BF22A062-CDE8-432E-B78B-BC1B77568E10}" type="presOf" srcId="{8BFE1DEC-0BCE-4954-872C-9605281F17B8}" destId="{D9C0EB87-7175-48FA-9160-077C4980407D}" srcOrd="0" destOrd="0" presId="urn:microsoft.com/office/officeart/2005/8/layout/default"/>
    <dgm:cxn modelId="{76F4BD17-2DC8-47D3-A2DB-2672449FEBA8}" type="presOf" srcId="{C717BF3D-789E-4D3A-A6EC-96AA4B05F295}" destId="{CD8DFD30-7047-491D-8B6A-02769CB15062}" srcOrd="0" destOrd="0" presId="urn:microsoft.com/office/officeart/2005/8/layout/default"/>
    <dgm:cxn modelId="{E6ACA604-9B87-4469-9DCC-934BF0BF60AE}" type="presOf" srcId="{32C82EAB-4CB6-44FD-8718-3222AEDAF470}" destId="{EE55EC6A-D50E-473D-A73C-EDF12A4ECB4E}" srcOrd="0" destOrd="0" presId="urn:microsoft.com/office/officeart/2005/8/layout/default"/>
    <dgm:cxn modelId="{BC75CCB4-A48C-4328-9BED-4FF91076E88A}" srcId="{7F9F4F40-27D8-42C1-8A85-3E669F501B3A}" destId="{8919E835-1154-45DA-89DA-36A2BC12893F}" srcOrd="1" destOrd="0" parTransId="{FD19D936-B395-4523-8893-9A7DE269A49C}" sibTransId="{7D6D0DAE-C139-4EAE-B78B-E0602C7D9EAE}"/>
    <dgm:cxn modelId="{8D0B1C08-C3A0-4D8E-9DA2-E60F4377ABC5}" srcId="{7F9F4F40-27D8-42C1-8A85-3E669F501B3A}" destId="{188EDF79-D6E6-413E-BBEF-7D342969E126}" srcOrd="4" destOrd="0" parTransId="{2FEB4478-FD52-443B-94D3-95D32563D6EB}" sibTransId="{5387886A-E4F5-43D4-9024-6B1031C64AFC}"/>
    <dgm:cxn modelId="{E31C1233-4930-471F-93A0-873724110CA4}" type="presOf" srcId="{8919E835-1154-45DA-89DA-36A2BC12893F}" destId="{DC0CAE55-3F87-4495-B843-0E89DDFC4022}" srcOrd="0" destOrd="0" presId="urn:microsoft.com/office/officeart/2005/8/layout/default"/>
    <dgm:cxn modelId="{B97B60DE-A35C-4883-9A2B-3AB2C826660D}" srcId="{7F9F4F40-27D8-42C1-8A85-3E669F501B3A}" destId="{8BFE1DEC-0BCE-4954-872C-9605281F17B8}" srcOrd="3" destOrd="0" parTransId="{2C6BAA5D-3B2E-4302-A440-17ACD84C078E}" sibTransId="{BC8E5062-1F09-4CAB-8789-40C6AAC4A0D5}"/>
    <dgm:cxn modelId="{CD550868-F22D-4779-8D11-A1A193C4207F}" srcId="{7F9F4F40-27D8-42C1-8A85-3E669F501B3A}" destId="{C717BF3D-789E-4D3A-A6EC-96AA4B05F295}" srcOrd="0" destOrd="0" parTransId="{DCF4DB64-3CA7-4159-8235-65703EA21264}" sibTransId="{B53D83D5-2708-4209-97D9-0DC14C5FB289}"/>
    <dgm:cxn modelId="{F955491C-414F-449C-80E8-E67404705E89}" srcId="{7F9F4F40-27D8-42C1-8A85-3E669F501B3A}" destId="{B6643874-3E07-4924-BA76-83DC7BAC130B}" srcOrd="6" destOrd="0" parTransId="{6CD9C95E-14F8-4898-BBED-87E63F71F5F4}" sibTransId="{48D622F3-2A41-4465-8B24-7C75AE95F0F3}"/>
    <dgm:cxn modelId="{912B167E-C9EE-4C78-9D33-2B479AB255B2}" srcId="{7F9F4F40-27D8-42C1-8A85-3E669F501B3A}" destId="{E43DD149-BC8A-45CF-9A3C-A4178B4AACDF}" srcOrd="5" destOrd="0" parTransId="{06927EFF-2464-4DA8-8884-23A55E463116}" sibTransId="{1CB1E0FA-873D-49F8-A93E-9C34677D9269}"/>
    <dgm:cxn modelId="{AE10C200-42B9-4C9D-8684-B292D93B960D}" type="presParOf" srcId="{50894182-F33A-419E-8F2C-D5EB4DDDE4FB}" destId="{CD8DFD30-7047-491D-8B6A-02769CB15062}" srcOrd="0" destOrd="0" presId="urn:microsoft.com/office/officeart/2005/8/layout/default"/>
    <dgm:cxn modelId="{8ECD05CA-57A7-46A5-9442-6378E6EE0F6F}" type="presParOf" srcId="{50894182-F33A-419E-8F2C-D5EB4DDDE4FB}" destId="{F6F7F366-8CE5-4245-8E3D-273FE7DA56BB}" srcOrd="1" destOrd="0" presId="urn:microsoft.com/office/officeart/2005/8/layout/default"/>
    <dgm:cxn modelId="{2E813315-9442-4A28-B40A-68CC904A8E0D}" type="presParOf" srcId="{50894182-F33A-419E-8F2C-D5EB4DDDE4FB}" destId="{DC0CAE55-3F87-4495-B843-0E89DDFC4022}" srcOrd="2" destOrd="0" presId="urn:microsoft.com/office/officeart/2005/8/layout/default"/>
    <dgm:cxn modelId="{1C09AB99-EA4A-47ED-B540-0ADED85C8CDB}" type="presParOf" srcId="{50894182-F33A-419E-8F2C-D5EB4DDDE4FB}" destId="{47681FF4-6C8B-4A86-920A-7F80A0A5724C}" srcOrd="3" destOrd="0" presId="urn:microsoft.com/office/officeart/2005/8/layout/default"/>
    <dgm:cxn modelId="{D74E3780-4DBD-46CF-83EB-6024EB2E6E15}" type="presParOf" srcId="{50894182-F33A-419E-8F2C-D5EB4DDDE4FB}" destId="{EE55EC6A-D50E-473D-A73C-EDF12A4ECB4E}" srcOrd="4" destOrd="0" presId="urn:microsoft.com/office/officeart/2005/8/layout/default"/>
    <dgm:cxn modelId="{103FF967-B69C-40DC-9A90-6B3F6D31FA54}" type="presParOf" srcId="{50894182-F33A-419E-8F2C-D5EB4DDDE4FB}" destId="{0C0FCDCF-613B-4DA3-B8D1-A22CC0D6622E}" srcOrd="5" destOrd="0" presId="urn:microsoft.com/office/officeart/2005/8/layout/default"/>
    <dgm:cxn modelId="{2E64DC92-99BB-4888-B316-70EF8EF77471}" type="presParOf" srcId="{50894182-F33A-419E-8F2C-D5EB4DDDE4FB}" destId="{D9C0EB87-7175-48FA-9160-077C4980407D}" srcOrd="6" destOrd="0" presId="urn:microsoft.com/office/officeart/2005/8/layout/default"/>
    <dgm:cxn modelId="{B90677C9-50F4-4C6D-8AC9-60262B0F6936}" type="presParOf" srcId="{50894182-F33A-419E-8F2C-D5EB4DDDE4FB}" destId="{6B19EE0F-3AC3-4D20-8E64-554419EA489C}" srcOrd="7" destOrd="0" presId="urn:microsoft.com/office/officeart/2005/8/layout/default"/>
    <dgm:cxn modelId="{09574864-2C4E-455A-B284-91D3E8BA9403}" type="presParOf" srcId="{50894182-F33A-419E-8F2C-D5EB4DDDE4FB}" destId="{9BDFFD82-887C-419D-AECE-C482ACB5D044}" srcOrd="8" destOrd="0" presId="urn:microsoft.com/office/officeart/2005/8/layout/default"/>
    <dgm:cxn modelId="{BDA5BF13-9434-43D6-80FB-C4A7BAC800E6}" type="presParOf" srcId="{50894182-F33A-419E-8F2C-D5EB4DDDE4FB}" destId="{0BAFEBB4-8D6E-43AD-88CC-6B0EDA103799}" srcOrd="9" destOrd="0" presId="urn:microsoft.com/office/officeart/2005/8/layout/default"/>
    <dgm:cxn modelId="{766B67CE-A89B-4D27-8318-7DC99466A6F2}" type="presParOf" srcId="{50894182-F33A-419E-8F2C-D5EB4DDDE4FB}" destId="{3A4C8D20-ADCD-46A6-BD6C-2671FADF0A17}" srcOrd="10" destOrd="0" presId="urn:microsoft.com/office/officeart/2005/8/layout/default"/>
    <dgm:cxn modelId="{557E65CE-8685-4A3A-8898-8D819E527000}" type="presParOf" srcId="{50894182-F33A-419E-8F2C-D5EB4DDDE4FB}" destId="{AB731A2F-4DC9-4A80-A04E-B1657B81583B}" srcOrd="11" destOrd="0" presId="urn:microsoft.com/office/officeart/2005/8/layout/default"/>
    <dgm:cxn modelId="{4692D35E-91B7-486C-99CA-799AC84E6CD7}" type="presParOf" srcId="{50894182-F33A-419E-8F2C-D5EB4DDDE4FB}" destId="{77376541-4C0C-4F7A-9608-439074F68A60}"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8DFD30-7047-491D-8B6A-02769CB15062}">
      <dsp:nvSpPr>
        <dsp:cNvPr id="0" name=""/>
        <dsp:cNvSpPr/>
      </dsp:nvSpPr>
      <dsp:spPr>
        <a:xfrm>
          <a:off x="916483" y="2678"/>
          <a:ext cx="2030015" cy="121800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lt-LT" sz="1700" kern="1200"/>
            <a:t>Vadovo požiūris į skaidrią įstaigos veiklą</a:t>
          </a:r>
          <a:endParaRPr lang="en-US" sz="1700" kern="1200"/>
        </a:p>
      </dsp:txBody>
      <dsp:txXfrm>
        <a:off x="916483" y="2678"/>
        <a:ext cx="2030015" cy="1218009"/>
      </dsp:txXfrm>
    </dsp:sp>
    <dsp:sp modelId="{DC0CAE55-3F87-4495-B843-0E89DDFC4022}">
      <dsp:nvSpPr>
        <dsp:cNvPr id="0" name=""/>
        <dsp:cNvSpPr/>
      </dsp:nvSpPr>
      <dsp:spPr>
        <a:xfrm>
          <a:off x="3149500" y="2678"/>
          <a:ext cx="2030015" cy="121800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lt-LT" sz="1700" kern="1200"/>
            <a:t>Įstaigos įvaizdžio formavimas </a:t>
          </a:r>
          <a:endParaRPr lang="en-US" sz="1700" kern="1200"/>
        </a:p>
      </dsp:txBody>
      <dsp:txXfrm>
        <a:off x="3149500" y="2678"/>
        <a:ext cx="2030015" cy="1218009"/>
      </dsp:txXfrm>
    </dsp:sp>
    <dsp:sp modelId="{EE55EC6A-D50E-473D-A73C-EDF12A4ECB4E}">
      <dsp:nvSpPr>
        <dsp:cNvPr id="0" name=""/>
        <dsp:cNvSpPr/>
      </dsp:nvSpPr>
      <dsp:spPr>
        <a:xfrm>
          <a:off x="916483" y="1423689"/>
          <a:ext cx="2030015" cy="121800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lt-LT" sz="1700" kern="1200"/>
            <a:t>Visuomenės pasitikėjimas įstaiga </a:t>
          </a:r>
          <a:endParaRPr lang="en-US" sz="1700" kern="1200"/>
        </a:p>
      </dsp:txBody>
      <dsp:txXfrm>
        <a:off x="916483" y="1423689"/>
        <a:ext cx="2030015" cy="1218009"/>
      </dsp:txXfrm>
    </dsp:sp>
    <dsp:sp modelId="{D9C0EB87-7175-48FA-9160-077C4980407D}">
      <dsp:nvSpPr>
        <dsp:cNvPr id="0" name=""/>
        <dsp:cNvSpPr/>
      </dsp:nvSpPr>
      <dsp:spPr>
        <a:xfrm>
          <a:off x="3149500" y="1423689"/>
          <a:ext cx="2030015" cy="121800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lt-LT" sz="1700" kern="1200"/>
            <a:t>Visuomenės informavimas apie pažangą kuriant antikorupcinę aplinką </a:t>
          </a:r>
          <a:endParaRPr lang="en-US" sz="1700" kern="1200"/>
        </a:p>
      </dsp:txBody>
      <dsp:txXfrm>
        <a:off x="3149500" y="1423689"/>
        <a:ext cx="2030015" cy="1218009"/>
      </dsp:txXfrm>
    </dsp:sp>
    <dsp:sp modelId="{9BDFFD82-887C-419D-AECE-C482ACB5D044}">
      <dsp:nvSpPr>
        <dsp:cNvPr id="0" name=""/>
        <dsp:cNvSpPr/>
      </dsp:nvSpPr>
      <dsp:spPr>
        <a:xfrm>
          <a:off x="916483" y="2844700"/>
          <a:ext cx="2030015" cy="1218009"/>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lt-LT" sz="1700" kern="1200"/>
            <a:t>Pažeidimų užkardymas</a:t>
          </a:r>
          <a:endParaRPr lang="en-US" sz="1700" kern="1200"/>
        </a:p>
      </dsp:txBody>
      <dsp:txXfrm>
        <a:off x="916483" y="2844700"/>
        <a:ext cx="2030015" cy="1218009"/>
      </dsp:txXfrm>
    </dsp:sp>
    <dsp:sp modelId="{3A4C8D20-ADCD-46A6-BD6C-2671FADF0A17}">
      <dsp:nvSpPr>
        <dsp:cNvPr id="0" name=""/>
        <dsp:cNvSpPr/>
      </dsp:nvSpPr>
      <dsp:spPr>
        <a:xfrm>
          <a:off x="3149500" y="2844700"/>
          <a:ext cx="2030015" cy="121800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lt-LT" sz="1700" kern="1200"/>
            <a:t>Korupcijos rizikos mažinimas, valdymas</a:t>
          </a:r>
          <a:endParaRPr lang="en-US" sz="1700" kern="1200"/>
        </a:p>
      </dsp:txBody>
      <dsp:txXfrm>
        <a:off x="3149500" y="2844700"/>
        <a:ext cx="2030015" cy="1218009"/>
      </dsp:txXfrm>
    </dsp:sp>
    <dsp:sp modelId="{77376541-4C0C-4F7A-9608-439074F68A60}">
      <dsp:nvSpPr>
        <dsp:cNvPr id="0" name=""/>
        <dsp:cNvSpPr/>
      </dsp:nvSpPr>
      <dsp:spPr>
        <a:xfrm>
          <a:off x="2032992" y="4265711"/>
          <a:ext cx="2030015" cy="121800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lt-LT" sz="1700" kern="1200"/>
            <a:t>Ydingų pasekmių išvengimas</a:t>
          </a:r>
          <a:endParaRPr lang="en-US" sz="1700" kern="1200"/>
        </a:p>
      </dsp:txBody>
      <dsp:txXfrm>
        <a:off x="2032992" y="4265711"/>
        <a:ext cx="2030015" cy="121800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57C3F-0FB2-4B2E-BA6A-FEEEFF1AF7E3}"/>
              </a:ext>
            </a:extLst>
          </p:cNvPr>
          <p:cNvSpPr>
            <a:spLocks noGrp="1"/>
          </p:cNvSpPr>
          <p:nvPr>
            <p:ph type="ctrTitle"/>
          </p:nvPr>
        </p:nvSpPr>
        <p:spPr>
          <a:xfrm>
            <a:off x="2057400" y="685801"/>
            <a:ext cx="8115300" cy="3046228"/>
          </a:xfrm>
        </p:spPr>
        <p:txBody>
          <a:bodyPr anchor="b">
            <a:normAutofit/>
          </a:bodyPr>
          <a:lstStyle>
            <a:lvl1pPr algn="ctr">
              <a:defRPr sz="3600" cap="all" spc="3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08583AE9-1CC1-4572-A6E5-E97F80E47661}"/>
              </a:ext>
            </a:extLst>
          </p:cNvPr>
          <p:cNvSpPr>
            <a:spLocks noGrp="1"/>
          </p:cNvSpPr>
          <p:nvPr>
            <p:ph type="subTitle" idx="1"/>
          </p:nvPr>
        </p:nvSpPr>
        <p:spPr>
          <a:xfrm>
            <a:off x="2057400" y="4114800"/>
            <a:ext cx="8115300" cy="2057400"/>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C04DE7C-68AB-403D-B9D8-7398C292C6DA}"/>
              </a:ext>
            </a:extLst>
          </p:cNvPr>
          <p:cNvSpPr>
            <a:spLocks noGrp="1"/>
          </p:cNvSpPr>
          <p:nvPr>
            <p:ph type="dt" sz="half" idx="10"/>
          </p:nvPr>
        </p:nvSpPr>
        <p:spPr/>
        <p:txBody>
          <a:bodyPr/>
          <a:lstStyle/>
          <a:p>
            <a:fld id="{23FEA57E-7C1A-457B-A4CD-5DCEB057B502}" type="datetime1">
              <a:rPr lang="en-US" smtClean="0"/>
              <a:t>1/19/2023</a:t>
            </a:fld>
            <a:endParaRPr lang="en-US" dirty="0"/>
          </a:p>
        </p:txBody>
      </p:sp>
      <p:sp>
        <p:nvSpPr>
          <p:cNvPr id="5" name="Footer Placeholder 4">
            <a:extLst>
              <a:ext uri="{FF2B5EF4-FFF2-40B4-BE49-F238E27FC236}">
                <a16:creationId xmlns:a16="http://schemas.microsoft.com/office/drawing/2014/main" id="{51003E50-6613-4D86-AA22-43B14E7279E9}"/>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3069AB5-A56D-471F-9236-EFA981E2EA03}"/>
              </a:ext>
            </a:extLst>
          </p:cNvPr>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2357808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2744C-12E6-455B-B646-2EA92DE0E9A2}"/>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7D71C4D-C062-4EEE-9A9A-31ADCC5C87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944DC97-C26E-407A-9E29-68C52D547BDA}"/>
              </a:ext>
            </a:extLst>
          </p:cNvPr>
          <p:cNvSpPr>
            <a:spLocks noGrp="1"/>
          </p:cNvSpPr>
          <p:nvPr>
            <p:ph type="dt" sz="half" idx="10"/>
          </p:nvPr>
        </p:nvSpPr>
        <p:spPr/>
        <p:txBody>
          <a:bodyPr/>
          <a:lstStyle/>
          <a:p>
            <a:fld id="{11789749-A4CD-447F-8298-2B7988C91CEA}" type="datetime1">
              <a:rPr lang="en-US" smtClean="0"/>
              <a:t>1/19/2023</a:t>
            </a:fld>
            <a:endParaRPr lang="en-US"/>
          </a:p>
        </p:txBody>
      </p:sp>
      <p:sp>
        <p:nvSpPr>
          <p:cNvPr id="5" name="Footer Placeholder 4">
            <a:extLst>
              <a:ext uri="{FF2B5EF4-FFF2-40B4-BE49-F238E27FC236}">
                <a16:creationId xmlns:a16="http://schemas.microsoft.com/office/drawing/2014/main" id="{E72E9353-B771-47FF-975E-72337414E0E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1EA5A858-B8B2-4364-A7D0-B2E8FAE0ADD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463329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A6BABE-D80C-4F54-A03C-E1F9EBCA83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285191-EF5B-48BE-AB5D-B7BA4C3D09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FA387A-1231-4FE3-8574-D4331A3432D2}"/>
              </a:ext>
            </a:extLst>
          </p:cNvPr>
          <p:cNvSpPr>
            <a:spLocks noGrp="1"/>
          </p:cNvSpPr>
          <p:nvPr>
            <p:ph type="dt" sz="half" idx="10"/>
          </p:nvPr>
        </p:nvSpPr>
        <p:spPr/>
        <p:txBody>
          <a:bodyPr/>
          <a:lstStyle/>
          <a:p>
            <a:fld id="{BA0444D3-C0BA-4587-A56C-581AB9F841BE}" type="datetime1">
              <a:rPr lang="en-US" smtClean="0"/>
              <a:t>1/19/2023</a:t>
            </a:fld>
            <a:endParaRPr lang="en-US"/>
          </a:p>
        </p:txBody>
      </p:sp>
      <p:sp>
        <p:nvSpPr>
          <p:cNvPr id="5" name="Footer Placeholder 4">
            <a:extLst>
              <a:ext uri="{FF2B5EF4-FFF2-40B4-BE49-F238E27FC236}">
                <a16:creationId xmlns:a16="http://schemas.microsoft.com/office/drawing/2014/main" id="{02F21559-4901-4AD3-ABE7-DF0235457312}"/>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D8F6C18E-B751-4E7B-9CD8-1BF44DAB80F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07330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9B412-EBAB-4569-B3D9-6B346BF837B2}"/>
              </a:ext>
            </a:extLst>
          </p:cNvPr>
          <p:cNvSpPr>
            <a:spLocks noGrp="1"/>
          </p:cNvSpPr>
          <p:nvPr>
            <p:ph type="title"/>
          </p:nvPr>
        </p:nvSpPr>
        <p:spPr>
          <a:xfrm>
            <a:off x="1371600" y="685800"/>
            <a:ext cx="9486900" cy="1371600"/>
          </a:xfrm>
        </p:spPr>
        <p:txBody>
          <a:bodyPr>
            <a:normAutofit/>
          </a:bodyPr>
          <a:lstStyle>
            <a:lvl1pPr algn="l">
              <a:defRPr sz="3200"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E7C8AE-B0F4-404F-BCAD-A14C18E50D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8AA9CAD-DAFB-4DE3-9C41-7FD03EA8D8DD}"/>
              </a:ext>
            </a:extLst>
          </p:cNvPr>
          <p:cNvSpPr>
            <a:spLocks noGrp="1"/>
          </p:cNvSpPr>
          <p:nvPr>
            <p:ph type="dt" sz="half" idx="10"/>
          </p:nvPr>
        </p:nvSpPr>
        <p:spPr/>
        <p:txBody>
          <a:bodyPr/>
          <a:lstStyle/>
          <a:p>
            <a:fld id="{201AF2CE-4F37-411C-A3EE-BBBE223265BF}" type="datetime1">
              <a:rPr lang="en-US" smtClean="0"/>
              <a:t>1/19/2023</a:t>
            </a:fld>
            <a:endParaRPr lang="en-US"/>
          </a:p>
        </p:txBody>
      </p:sp>
      <p:sp>
        <p:nvSpPr>
          <p:cNvPr id="5" name="Footer Placeholder 4">
            <a:extLst>
              <a:ext uri="{FF2B5EF4-FFF2-40B4-BE49-F238E27FC236}">
                <a16:creationId xmlns:a16="http://schemas.microsoft.com/office/drawing/2014/main" id="{8FCE3137-8136-46C5-AC2F-49E5F55E4C73}"/>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F1AB6EF-A0B1-4706-AE44-253A6B182D48}"/>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132804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02F68-BF19-468D-B422-54B6D189FA58}"/>
              </a:ext>
            </a:extLst>
          </p:cNvPr>
          <p:cNvSpPr>
            <a:spLocks noGrp="1"/>
          </p:cNvSpPr>
          <p:nvPr>
            <p:ph type="title"/>
          </p:nvPr>
        </p:nvSpPr>
        <p:spPr>
          <a:xfrm>
            <a:off x="831850" y="1709738"/>
            <a:ext cx="10515600" cy="2774071"/>
          </a:xfrm>
        </p:spPr>
        <p:txBody>
          <a:bodyPr anchor="b">
            <a:normAutofit/>
          </a:bodyPr>
          <a:lstStyle>
            <a:lvl1pPr algn="ct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CBF7D7-84D4-4A39-B44E-9B029EEB1FE8}"/>
              </a:ext>
            </a:extLst>
          </p:cNvPr>
          <p:cNvSpPr>
            <a:spLocks noGrp="1"/>
          </p:cNvSpPr>
          <p:nvPr>
            <p:ph type="body" idx="1"/>
          </p:nvPr>
        </p:nvSpPr>
        <p:spPr>
          <a:xfrm>
            <a:off x="831850" y="4641624"/>
            <a:ext cx="10515600" cy="1448026"/>
          </a:xfrm>
        </p:spPr>
        <p:txBody>
          <a:bodyPr/>
          <a:lstStyle>
            <a:lvl1pPr marL="0" indent="0" algn="ctr">
              <a:buNone/>
              <a:defRPr sz="2400" i="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E29709-D243-41E8-89FA-62FA7AEB52E1}"/>
              </a:ext>
            </a:extLst>
          </p:cNvPr>
          <p:cNvSpPr>
            <a:spLocks noGrp="1"/>
          </p:cNvSpPr>
          <p:nvPr>
            <p:ph type="dt" sz="half" idx="10"/>
          </p:nvPr>
        </p:nvSpPr>
        <p:spPr/>
        <p:txBody>
          <a:bodyPr/>
          <a:lstStyle/>
          <a:p>
            <a:fld id="{C96083D4-708C-4BB5-B4FD-30CE9FA12FD5}" type="datetime1">
              <a:rPr lang="en-US" smtClean="0"/>
              <a:t>1/19/2023</a:t>
            </a:fld>
            <a:endParaRPr lang="en-US"/>
          </a:p>
        </p:txBody>
      </p:sp>
      <p:sp>
        <p:nvSpPr>
          <p:cNvPr id="5" name="Footer Placeholder 4">
            <a:extLst>
              <a:ext uri="{FF2B5EF4-FFF2-40B4-BE49-F238E27FC236}">
                <a16:creationId xmlns:a16="http://schemas.microsoft.com/office/drawing/2014/main" id="{5AAB99C0-DC2A-4133-A10D-D43A1E05BB1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98122EFD-A17E-47F5-8AC9-EFD6D813DBE7}"/>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434417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C668D-BFBE-4765-A294-8303931B57C9}"/>
              </a:ext>
            </a:extLst>
          </p:cNvPr>
          <p:cNvSpPr>
            <a:spLocks noGrp="1"/>
          </p:cNvSpPr>
          <p:nvPr>
            <p:ph type="title"/>
          </p:nvPr>
        </p:nvSpPr>
        <p:spPr>
          <a:xfrm>
            <a:off x="1346071" y="566278"/>
            <a:ext cx="9512429" cy="965458"/>
          </a:xfrm>
        </p:spPr>
        <p:txBody>
          <a:bodyPr/>
          <a:lstStyle>
            <a:lvl1pPr algn="ctr">
              <a:defRPr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B3C212-F55F-4D0D-BFA7-F00A33CAA196}"/>
              </a:ext>
            </a:extLst>
          </p:cNvPr>
          <p:cNvSpPr>
            <a:spLocks noGrp="1"/>
          </p:cNvSpPr>
          <p:nvPr>
            <p:ph sz="half" idx="1"/>
          </p:nvPr>
        </p:nvSpPr>
        <p:spPr>
          <a:xfrm>
            <a:off x="909758" y="2057400"/>
            <a:ext cx="5031521"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154BDD7-2575-4E82-887D-DCAF9EB15924}"/>
              </a:ext>
            </a:extLst>
          </p:cNvPr>
          <p:cNvSpPr>
            <a:spLocks noGrp="1"/>
          </p:cNvSpPr>
          <p:nvPr>
            <p:ph sz="half" idx="2"/>
          </p:nvPr>
        </p:nvSpPr>
        <p:spPr>
          <a:xfrm>
            <a:off x="6265408" y="2057401"/>
            <a:ext cx="5016834" cy="4119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CAECC8-3C3A-4A5D-AB7A-1F99E5023D3F}"/>
              </a:ext>
            </a:extLst>
          </p:cNvPr>
          <p:cNvSpPr>
            <a:spLocks noGrp="1"/>
          </p:cNvSpPr>
          <p:nvPr>
            <p:ph type="dt" sz="half" idx="10"/>
          </p:nvPr>
        </p:nvSpPr>
        <p:spPr/>
        <p:txBody>
          <a:bodyPr/>
          <a:lstStyle/>
          <a:p>
            <a:fld id="{D0D239B2-65BC-4C2A-A62B-3EABFE9590E4}" type="datetime1">
              <a:rPr lang="en-US" smtClean="0"/>
              <a:t>1/19/2023</a:t>
            </a:fld>
            <a:endParaRPr lang="en-US"/>
          </a:p>
        </p:txBody>
      </p:sp>
      <p:sp>
        <p:nvSpPr>
          <p:cNvPr id="6" name="Footer Placeholder 5">
            <a:extLst>
              <a:ext uri="{FF2B5EF4-FFF2-40B4-BE49-F238E27FC236}">
                <a16:creationId xmlns:a16="http://schemas.microsoft.com/office/drawing/2014/main" id="{4447609B-ACA4-4323-9340-C7DB166D7A5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7409EA3-C5C7-4AC6-956A-DB9A3B4F314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568661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0CDE0-7431-4F05-AA47-F10EB46C9608}"/>
              </a:ext>
            </a:extLst>
          </p:cNvPr>
          <p:cNvSpPr>
            <a:spLocks noGrp="1"/>
          </p:cNvSpPr>
          <p:nvPr>
            <p:ph type="title"/>
          </p:nvPr>
        </p:nvSpPr>
        <p:spPr>
          <a:xfrm>
            <a:off x="839788" y="365126"/>
            <a:ext cx="10276552" cy="1149350"/>
          </a:xfrm>
        </p:spPr>
        <p:txBody>
          <a:bodyPr>
            <a:normAutofit/>
          </a:bodyPr>
          <a:lstStyle>
            <a:lvl1pPr algn="ctr">
              <a:defRPr sz="3200" cap="all" spc="3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6D9FFA7-D3EA-4CB8-A471-94235AD62592}"/>
              </a:ext>
            </a:extLst>
          </p:cNvPr>
          <p:cNvSpPr>
            <a:spLocks noGrp="1"/>
          </p:cNvSpPr>
          <p:nvPr>
            <p:ph type="body" idx="1"/>
          </p:nvPr>
        </p:nvSpPr>
        <p:spPr>
          <a:xfrm>
            <a:off x="839788" y="1681163"/>
            <a:ext cx="5157787" cy="823912"/>
          </a:xfrm>
        </p:spPr>
        <p:txBody>
          <a:bodyPr anchor="b"/>
          <a:lstStyle>
            <a:lvl1pPr marL="0" indent="0">
              <a:buNone/>
              <a:defRPr sz="2400" b="1"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5360D2-88E8-43C8-92D1-67AB23BBE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C768F6-20A1-47A1-90FE-903135EEFD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555EC1-268F-4324-A003-3608AA0D84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55C8E4-FCB8-4E06-9C43-0ACD949A73D4}"/>
              </a:ext>
            </a:extLst>
          </p:cNvPr>
          <p:cNvSpPr>
            <a:spLocks noGrp="1"/>
          </p:cNvSpPr>
          <p:nvPr>
            <p:ph type="dt" sz="half" idx="10"/>
          </p:nvPr>
        </p:nvSpPr>
        <p:spPr/>
        <p:txBody>
          <a:bodyPr/>
          <a:lstStyle/>
          <a:p>
            <a:fld id="{85E05F5A-E4A3-476F-A89E-C2B73F2431E4}" type="datetime1">
              <a:rPr lang="en-US" smtClean="0"/>
              <a:t>1/19/2023</a:t>
            </a:fld>
            <a:endParaRPr lang="en-US"/>
          </a:p>
        </p:txBody>
      </p:sp>
      <p:sp>
        <p:nvSpPr>
          <p:cNvPr id="8" name="Footer Placeholder 7">
            <a:extLst>
              <a:ext uri="{FF2B5EF4-FFF2-40B4-BE49-F238E27FC236}">
                <a16:creationId xmlns:a16="http://schemas.microsoft.com/office/drawing/2014/main" id="{8B01C005-C973-4D82-942A-334F1D431A04}"/>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AAFB6186-6570-4DE8-8603-70B0A51DFE9C}"/>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416206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5ADD3-88C8-4B01-8CC6-808C0E416054}"/>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2634E6A-1390-4101-B78E-7592313407D7}"/>
              </a:ext>
            </a:extLst>
          </p:cNvPr>
          <p:cNvSpPr>
            <a:spLocks noGrp="1"/>
          </p:cNvSpPr>
          <p:nvPr>
            <p:ph type="dt" sz="half" idx="10"/>
          </p:nvPr>
        </p:nvSpPr>
        <p:spPr/>
        <p:txBody>
          <a:bodyPr/>
          <a:lstStyle/>
          <a:p>
            <a:fld id="{E3761515-4A26-4F31-9F61-5A10B1FABBFC}" type="datetime1">
              <a:rPr lang="en-US" smtClean="0"/>
              <a:t>1/19/2023</a:t>
            </a:fld>
            <a:endParaRPr lang="en-US"/>
          </a:p>
        </p:txBody>
      </p:sp>
      <p:sp>
        <p:nvSpPr>
          <p:cNvPr id="4" name="Footer Placeholder 3">
            <a:extLst>
              <a:ext uri="{FF2B5EF4-FFF2-40B4-BE49-F238E27FC236}">
                <a16:creationId xmlns:a16="http://schemas.microsoft.com/office/drawing/2014/main" id="{88BC7B90-4C99-4653-872A-3572A02DAE99}"/>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3B03516-4D31-49D2-9488-33C734A7A4F6}"/>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35965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0D8488-CF25-431B-A87A-AAF141BD0BBB}"/>
              </a:ext>
            </a:extLst>
          </p:cNvPr>
          <p:cNvSpPr>
            <a:spLocks noGrp="1"/>
          </p:cNvSpPr>
          <p:nvPr>
            <p:ph type="dt" sz="half" idx="10"/>
          </p:nvPr>
        </p:nvSpPr>
        <p:spPr/>
        <p:txBody>
          <a:bodyPr/>
          <a:lstStyle/>
          <a:p>
            <a:fld id="{4A75DC65-7D1F-4BAB-9695-F7E734143E14}" type="datetime1">
              <a:rPr lang="en-US" smtClean="0"/>
              <a:t>1/19/2023</a:t>
            </a:fld>
            <a:endParaRPr lang="en-US"/>
          </a:p>
        </p:txBody>
      </p:sp>
      <p:sp>
        <p:nvSpPr>
          <p:cNvPr id="3" name="Footer Placeholder 2">
            <a:extLst>
              <a:ext uri="{FF2B5EF4-FFF2-40B4-BE49-F238E27FC236}">
                <a16:creationId xmlns:a16="http://schemas.microsoft.com/office/drawing/2014/main" id="{8A2F58E5-C92D-4C64-B867-0576B1EADD06}"/>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89216797-ABEC-4FE0-AFDE-36107B96710D}"/>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912155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8F2B0-990D-418E-9D10-2464E9866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881131-AFFD-4339-9F30-D408B5105C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7C47F4-7968-4698-8BD3-A583099FAA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12BC6F-3996-4B2B-B8F2-DD3A82CCF76B}"/>
              </a:ext>
            </a:extLst>
          </p:cNvPr>
          <p:cNvSpPr>
            <a:spLocks noGrp="1"/>
          </p:cNvSpPr>
          <p:nvPr>
            <p:ph type="dt" sz="half" idx="10"/>
          </p:nvPr>
        </p:nvSpPr>
        <p:spPr/>
        <p:txBody>
          <a:bodyPr/>
          <a:lstStyle/>
          <a:p>
            <a:fld id="{7E624077-BD55-4036-8E92-6558FDF3B653}" type="datetime1">
              <a:rPr lang="en-US" smtClean="0"/>
              <a:t>1/19/2023</a:t>
            </a:fld>
            <a:endParaRPr lang="en-US"/>
          </a:p>
        </p:txBody>
      </p:sp>
      <p:sp>
        <p:nvSpPr>
          <p:cNvPr id="6" name="Footer Placeholder 5">
            <a:extLst>
              <a:ext uri="{FF2B5EF4-FFF2-40B4-BE49-F238E27FC236}">
                <a16:creationId xmlns:a16="http://schemas.microsoft.com/office/drawing/2014/main" id="{EA832E66-581A-4CF2-A40A-4E24FAAC4AE4}"/>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E83B1C89-C625-4618-81A2-FB34E4DA071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485203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1486F-443A-4F2D-AB1F-8B1F4C4DE7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A21213-E7FB-406A-B8CD-735AAC7AD0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4F41A03-500E-49F7-8D99-A1EAFE4D3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91523D-69E9-4EAE-A610-B3A237B75842}"/>
              </a:ext>
            </a:extLst>
          </p:cNvPr>
          <p:cNvSpPr>
            <a:spLocks noGrp="1"/>
          </p:cNvSpPr>
          <p:nvPr>
            <p:ph type="dt" sz="half" idx="10"/>
          </p:nvPr>
        </p:nvSpPr>
        <p:spPr/>
        <p:txBody>
          <a:bodyPr/>
          <a:lstStyle/>
          <a:p>
            <a:fld id="{804225F2-7107-4609-BCC2-77C63064A5E8}" type="datetime1">
              <a:rPr lang="en-US" smtClean="0"/>
              <a:t>1/19/2023</a:t>
            </a:fld>
            <a:endParaRPr lang="en-US"/>
          </a:p>
        </p:txBody>
      </p:sp>
      <p:sp>
        <p:nvSpPr>
          <p:cNvPr id="6" name="Footer Placeholder 5">
            <a:extLst>
              <a:ext uri="{FF2B5EF4-FFF2-40B4-BE49-F238E27FC236}">
                <a16:creationId xmlns:a16="http://schemas.microsoft.com/office/drawing/2014/main" id="{4EDB852F-4134-4AB5-BA87-483B1E1ADD21}"/>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5E34C5CB-918E-4A09-8222-D36E37B63C0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246166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AA0686-7BAC-45C0-BA30-0D0CBCE5CE63}"/>
              </a:ext>
            </a:extLst>
          </p:cNvPr>
          <p:cNvSpPr>
            <a:spLocks noGrp="1"/>
          </p:cNvSpPr>
          <p:nvPr>
            <p:ph type="title"/>
          </p:nvPr>
        </p:nvSpPr>
        <p:spPr>
          <a:xfrm>
            <a:off x="1371600" y="685800"/>
            <a:ext cx="94869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34202DE-82CD-407D-8C68-174B0CBB57F7}"/>
              </a:ext>
            </a:extLst>
          </p:cNvPr>
          <p:cNvSpPr>
            <a:spLocks noGrp="1"/>
          </p:cNvSpPr>
          <p:nvPr>
            <p:ph type="body" idx="1"/>
          </p:nvPr>
        </p:nvSpPr>
        <p:spPr>
          <a:xfrm>
            <a:off x="1371599" y="2254103"/>
            <a:ext cx="9486901" cy="39180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554AC9D-6E1B-46D3-959F-A068A1EDBDBA}"/>
              </a:ext>
            </a:extLst>
          </p:cNvPr>
          <p:cNvSpPr>
            <a:spLocks noGrp="1"/>
          </p:cNvSpPr>
          <p:nvPr>
            <p:ph type="dt" sz="half" idx="2"/>
          </p:nvPr>
        </p:nvSpPr>
        <p:spPr>
          <a:xfrm rot="5400000">
            <a:off x="9800022" y="3223751"/>
            <a:ext cx="4114801"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fld id="{D3FE42E8-8B57-452D-A122-4DCE9AC771EF}" type="datetime1">
              <a:rPr lang="en-US" smtClean="0"/>
              <a:t>1/19/2023</a:t>
            </a:fld>
            <a:endParaRPr lang="en-US"/>
          </a:p>
        </p:txBody>
      </p:sp>
      <p:sp>
        <p:nvSpPr>
          <p:cNvPr id="5" name="Footer Placeholder 4">
            <a:extLst>
              <a:ext uri="{FF2B5EF4-FFF2-40B4-BE49-F238E27FC236}">
                <a16:creationId xmlns:a16="http://schemas.microsoft.com/office/drawing/2014/main" id="{A5FC0015-9EFB-40F8-BC00-AC2483D60905}"/>
              </a:ext>
            </a:extLst>
          </p:cNvPr>
          <p:cNvSpPr>
            <a:spLocks noGrp="1"/>
          </p:cNvSpPr>
          <p:nvPr>
            <p:ph type="ftr" sz="quarter" idx="3"/>
          </p:nvPr>
        </p:nvSpPr>
        <p:spPr>
          <a:xfrm rot="5400000">
            <a:off x="-1708136" y="3223750"/>
            <a:ext cx="4114800"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r>
              <a:rPr lang="en-US" dirty="0"/>
              <a:t>Sample Footer Text</a:t>
            </a:r>
          </a:p>
        </p:txBody>
      </p:sp>
      <p:sp>
        <p:nvSpPr>
          <p:cNvPr id="6" name="Slide Number Placeholder 5">
            <a:extLst>
              <a:ext uri="{FF2B5EF4-FFF2-40B4-BE49-F238E27FC236}">
                <a16:creationId xmlns:a16="http://schemas.microsoft.com/office/drawing/2014/main" id="{E572C732-0E3E-49E0-A72E-D4C08CB4455A}"/>
              </a:ext>
            </a:extLst>
          </p:cNvPr>
          <p:cNvSpPr>
            <a:spLocks noGrp="1"/>
          </p:cNvSpPr>
          <p:nvPr>
            <p:ph type="sldNum" sz="quarter" idx="4"/>
          </p:nvPr>
        </p:nvSpPr>
        <p:spPr>
          <a:xfrm>
            <a:off x="11116340" y="6356350"/>
            <a:ext cx="871868" cy="365125"/>
          </a:xfrm>
          <a:prstGeom prst="rect">
            <a:avLst/>
          </a:prstGeom>
        </p:spPr>
        <p:txBody>
          <a:bodyPr vert="horz" lIns="91440" tIns="45720" rIns="91440" bIns="45720" rtlCol="0" anchor="ctr"/>
          <a:lstStyle>
            <a:lvl1pPr algn="r">
              <a:defRPr sz="900" spc="300">
                <a:solidFill>
                  <a:schemeClr val="tx2">
                    <a:lumMod val="75000"/>
                    <a:lumOff val="25000"/>
                  </a:schemeClr>
                </a:solidFill>
                <a:latin typeface="+mn-lt"/>
              </a:defRPr>
            </a:lvl1pPr>
          </a:lstStyle>
          <a:p>
            <a:fld id="{F8E28480-1C08-4458-AD97-0283E6FFD09D}" type="slidenum">
              <a:rPr lang="en-US" smtClean="0"/>
              <a:pPr/>
              <a:t>‹#›</a:t>
            </a:fld>
            <a:endParaRPr lang="en-US"/>
          </a:p>
        </p:txBody>
      </p:sp>
    </p:spTree>
    <p:extLst>
      <p:ext uri="{BB962C8B-B14F-4D97-AF65-F5344CB8AC3E}">
        <p14:creationId xmlns:p14="http://schemas.microsoft.com/office/powerpoint/2010/main" val="4167975077"/>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05" r:id="rId6"/>
    <p:sldLayoutId id="2147483701" r:id="rId7"/>
    <p:sldLayoutId id="2147483702" r:id="rId8"/>
    <p:sldLayoutId id="2147483703" r:id="rId9"/>
    <p:sldLayoutId id="2147483704" r:id="rId10"/>
    <p:sldLayoutId id="2147483706" r:id="rId11"/>
  </p:sldLayoutIdLst>
  <p:hf sldNum="0" hdr="0" ft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70000"/>
        <a:buFont typeface="Arial" panose="020B0604020202020204" pitchFamily="34" charset="0"/>
        <a:buChar char="•"/>
        <a:defRPr sz="2400" kern="1200">
          <a:solidFill>
            <a:schemeClr val="tx2"/>
          </a:solidFill>
          <a:latin typeface="+mj-lt"/>
          <a:ea typeface="+mn-ea"/>
          <a:cs typeface="+mn-cs"/>
        </a:defRPr>
      </a:lvl1pPr>
      <a:lvl2pPr marL="685800" indent="-228600" algn="l" defTabSz="914400" rtl="0" eaLnBrk="1" latinLnBrk="0" hangingPunct="1">
        <a:lnSpc>
          <a:spcPct val="100000"/>
        </a:lnSpc>
        <a:spcBef>
          <a:spcPts val="500"/>
        </a:spcBef>
        <a:buSzPct val="70000"/>
        <a:buFont typeface="Arial" panose="020B0604020202020204" pitchFamily="34" charset="0"/>
        <a:buChar char="•"/>
        <a:defRPr sz="2000" kern="1200">
          <a:solidFill>
            <a:schemeClr val="tx2"/>
          </a:solidFill>
          <a:latin typeface="+mj-lt"/>
          <a:ea typeface="+mn-ea"/>
          <a:cs typeface="+mn-cs"/>
        </a:defRPr>
      </a:lvl2pPr>
      <a:lvl3pPr marL="1143000" indent="-228600" algn="l" defTabSz="914400" rtl="0" eaLnBrk="1" latinLnBrk="0" hangingPunct="1">
        <a:lnSpc>
          <a:spcPct val="100000"/>
        </a:lnSpc>
        <a:spcBef>
          <a:spcPts val="500"/>
        </a:spcBef>
        <a:buSzPct val="70000"/>
        <a:buFont typeface="Arial" panose="020B0604020202020204" pitchFamily="34" charset="0"/>
        <a:buChar char="•"/>
        <a:defRPr sz="1800" kern="1200">
          <a:solidFill>
            <a:schemeClr val="tx2"/>
          </a:solidFill>
          <a:latin typeface="+mj-lt"/>
          <a:ea typeface="+mn-ea"/>
          <a:cs typeface="+mn-cs"/>
        </a:defRPr>
      </a:lvl3pPr>
      <a:lvl4pPr marL="16002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4pPr>
      <a:lvl5pPr marL="20574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DA678705-CF8E-4B51-B199-74BB431C781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95E17E22-15C6-47B6-B957-58A8838B938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1" name="Rectangle 30">
            <a:extLst>
              <a:ext uri="{FF2B5EF4-FFF2-40B4-BE49-F238E27FC236}">
                <a16:creationId xmlns:a16="http://schemas.microsoft.com/office/drawing/2014/main" id="{3076F68F-43D8-4293-8C34-5085FD90BEA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2163" y="685800"/>
            <a:ext cx="10830681"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avadinimas 1">
            <a:extLst>
              <a:ext uri="{FF2B5EF4-FFF2-40B4-BE49-F238E27FC236}">
                <a16:creationId xmlns:a16="http://schemas.microsoft.com/office/drawing/2014/main" id="{0A9421E3-2C9F-4C39-8337-ECD5DBEE2D9C}"/>
              </a:ext>
            </a:extLst>
          </p:cNvPr>
          <p:cNvSpPr>
            <a:spLocks noGrp="1"/>
          </p:cNvSpPr>
          <p:nvPr>
            <p:ph type="ctrTitle"/>
          </p:nvPr>
        </p:nvSpPr>
        <p:spPr>
          <a:xfrm>
            <a:off x="1371600" y="4114799"/>
            <a:ext cx="9486900" cy="845139"/>
          </a:xfrm>
        </p:spPr>
        <p:txBody>
          <a:bodyPr>
            <a:normAutofit/>
          </a:bodyPr>
          <a:lstStyle/>
          <a:p>
            <a:r>
              <a:rPr lang="lt-LT" sz="1800" dirty="0">
                <a:latin typeface="Times New Roman" panose="02020603050405020304" pitchFamily="18" charset="0"/>
                <a:cs typeface="Times New Roman" panose="02020603050405020304" pitchFamily="18" charset="0"/>
              </a:rPr>
              <a:t>„Darbo etika, antikorupcijos prevencija ir kontrolė“</a:t>
            </a:r>
          </a:p>
        </p:txBody>
      </p:sp>
      <p:sp>
        <p:nvSpPr>
          <p:cNvPr id="3" name="Antrinis pavadinimas 2">
            <a:extLst>
              <a:ext uri="{FF2B5EF4-FFF2-40B4-BE49-F238E27FC236}">
                <a16:creationId xmlns:a16="http://schemas.microsoft.com/office/drawing/2014/main" id="{4CD43EA7-6678-4DA9-9BF7-305DA3627986}"/>
              </a:ext>
            </a:extLst>
          </p:cNvPr>
          <p:cNvSpPr>
            <a:spLocks noGrp="1"/>
          </p:cNvSpPr>
          <p:nvPr>
            <p:ph type="subTitle" idx="1"/>
          </p:nvPr>
        </p:nvSpPr>
        <p:spPr>
          <a:xfrm>
            <a:off x="2057400" y="5097194"/>
            <a:ext cx="8115300" cy="759656"/>
          </a:xfrm>
        </p:spPr>
        <p:txBody>
          <a:bodyPr>
            <a:normAutofit/>
          </a:bodyPr>
          <a:lstStyle/>
          <a:p>
            <a:pPr>
              <a:lnSpc>
                <a:spcPct val="90000"/>
              </a:lnSpc>
            </a:pPr>
            <a:r>
              <a:rPr lang="lt-LT" dirty="0">
                <a:latin typeface="Times New Roman" panose="02020603050405020304" pitchFamily="18" charset="0"/>
                <a:cs typeface="Times New Roman" panose="02020603050405020304" pitchFamily="18" charset="0"/>
              </a:rPr>
              <a:t>Darbą parengė: Neringa </a:t>
            </a:r>
            <a:r>
              <a:rPr lang="lt-LT" noProof="1">
                <a:latin typeface="Times New Roman" panose="02020603050405020304" pitchFamily="18" charset="0"/>
                <a:cs typeface="Times New Roman" panose="02020603050405020304" pitchFamily="18" charset="0"/>
              </a:rPr>
              <a:t>Lapukaitė,</a:t>
            </a:r>
            <a:r>
              <a:rPr lang="lt-LT" dirty="0">
                <a:latin typeface="Times New Roman" panose="02020603050405020304" pitchFamily="18" charset="0"/>
                <a:cs typeface="Times New Roman" panose="02020603050405020304" pitchFamily="18" charset="0"/>
              </a:rPr>
              <a:t> Viešojo administravimo studijų programos studentė</a:t>
            </a:r>
          </a:p>
        </p:txBody>
      </p:sp>
      <p:pic>
        <p:nvPicPr>
          <p:cNvPr id="4" name="Picture 3">
            <a:extLst>
              <a:ext uri="{FF2B5EF4-FFF2-40B4-BE49-F238E27FC236}">
                <a16:creationId xmlns:a16="http://schemas.microsoft.com/office/drawing/2014/main" id="{2F96D63E-37FF-C101-B4C8-76B25F5B311D}"/>
              </a:ext>
            </a:extLst>
          </p:cNvPr>
          <p:cNvPicPr>
            <a:picLocks noChangeAspect="1"/>
          </p:cNvPicPr>
          <p:nvPr/>
        </p:nvPicPr>
        <p:blipFill rotWithShape="1">
          <a:blip r:embed="rId2"/>
          <a:srcRect l="16960" r="17031" b="-1"/>
          <a:stretch/>
        </p:blipFill>
        <p:spPr>
          <a:xfrm>
            <a:off x="2639471" y="1371599"/>
            <a:ext cx="2432174" cy="2459503"/>
          </a:xfrm>
          <a:prstGeom prst="rect">
            <a:avLst/>
          </a:prstGeom>
        </p:spPr>
      </p:pic>
      <p:pic>
        <p:nvPicPr>
          <p:cNvPr id="7" name="Paveikslėlis 6">
            <a:extLst>
              <a:ext uri="{FF2B5EF4-FFF2-40B4-BE49-F238E27FC236}">
                <a16:creationId xmlns:a16="http://schemas.microsoft.com/office/drawing/2014/main" id="{49CDCC90-6207-42E2-9771-DF5E71CD346A}"/>
              </a:ext>
            </a:extLst>
          </p:cNvPr>
          <p:cNvPicPr>
            <a:picLocks noChangeAspect="1"/>
          </p:cNvPicPr>
          <p:nvPr/>
        </p:nvPicPr>
        <p:blipFill>
          <a:blip r:embed="rId3"/>
          <a:stretch>
            <a:fillRect/>
          </a:stretch>
        </p:blipFill>
        <p:spPr>
          <a:xfrm>
            <a:off x="6306755" y="1695270"/>
            <a:ext cx="4072272" cy="1812160"/>
          </a:xfrm>
          <a:prstGeom prst="rect">
            <a:avLst/>
          </a:prstGeom>
        </p:spPr>
      </p:pic>
    </p:spTree>
    <p:extLst>
      <p:ext uri="{BB962C8B-B14F-4D97-AF65-F5344CB8AC3E}">
        <p14:creationId xmlns:p14="http://schemas.microsoft.com/office/powerpoint/2010/main" val="971834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BBC959F-CAB6-4E23-81DE-E0BBF2B7E07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94DEED-5E0F-4E41-A445-58C14864C34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767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avadinimas 1">
            <a:extLst>
              <a:ext uri="{FF2B5EF4-FFF2-40B4-BE49-F238E27FC236}">
                <a16:creationId xmlns:a16="http://schemas.microsoft.com/office/drawing/2014/main" id="{9B3E8BDC-3585-4111-BF5C-2BD622E76CAA}"/>
              </a:ext>
            </a:extLst>
          </p:cNvPr>
          <p:cNvSpPr>
            <a:spLocks noGrp="1"/>
          </p:cNvSpPr>
          <p:nvPr>
            <p:ph type="title"/>
          </p:nvPr>
        </p:nvSpPr>
        <p:spPr>
          <a:xfrm>
            <a:off x="685800" y="1371600"/>
            <a:ext cx="2742028" cy="4114800"/>
          </a:xfrm>
        </p:spPr>
        <p:txBody>
          <a:bodyPr anchor="ctr">
            <a:normAutofit/>
          </a:bodyPr>
          <a:lstStyle/>
          <a:p>
            <a:pPr algn="ctr"/>
            <a:r>
              <a:rPr lang="lt-LT" sz="2500">
                <a:solidFill>
                  <a:schemeClr val="bg2"/>
                </a:solidFill>
                <a:latin typeface="Times New Roman" panose="02020603050405020304" pitchFamily="18" charset="0"/>
                <a:cs typeface="Times New Roman" panose="02020603050405020304" pitchFamily="18" charset="0"/>
              </a:rPr>
              <a:t>Etikos kodekso pranašumai (2)</a:t>
            </a:r>
          </a:p>
        </p:txBody>
      </p:sp>
      <p:sp>
        <p:nvSpPr>
          <p:cNvPr id="12" name="Rectangle 11">
            <a:extLst>
              <a:ext uri="{FF2B5EF4-FFF2-40B4-BE49-F238E27FC236}">
                <a16:creationId xmlns:a16="http://schemas.microsoft.com/office/drawing/2014/main" id="{5E1FEFA6-7D4F-4746-AE64-D4D52FE76D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62500" y="685800"/>
            <a:ext cx="6743700"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urinio vietos rezervavimo ženklas 2">
            <a:extLst>
              <a:ext uri="{FF2B5EF4-FFF2-40B4-BE49-F238E27FC236}">
                <a16:creationId xmlns:a16="http://schemas.microsoft.com/office/drawing/2014/main" id="{3F2CC940-C96F-4F16-8DAB-B10E30450CDA}"/>
              </a:ext>
            </a:extLst>
          </p:cNvPr>
          <p:cNvSpPr>
            <a:spLocks noGrp="1"/>
          </p:cNvSpPr>
          <p:nvPr>
            <p:ph idx="1"/>
          </p:nvPr>
        </p:nvSpPr>
        <p:spPr>
          <a:xfrm>
            <a:off x="5310963" y="537030"/>
            <a:ext cx="5631357" cy="5635170"/>
          </a:xfrm>
        </p:spPr>
        <p:txBody>
          <a:bodyPr anchor="ctr">
            <a:normAutofit/>
          </a:bodyPr>
          <a:lstStyle/>
          <a:p>
            <a:pPr algn="just">
              <a:lnSpc>
                <a:spcPct val="90000"/>
              </a:lnSpc>
            </a:pPr>
            <a:r>
              <a:rPr lang="lt-LT" sz="1200" dirty="0">
                <a:latin typeface="Times New Roman" panose="02020603050405020304" pitchFamily="18" charset="0"/>
                <a:cs typeface="Times New Roman" panose="02020603050405020304" pitchFamily="18" charset="0"/>
              </a:rPr>
              <a:t>Drauge sukurti, kruopščiai suformuluoti, aiškiai suvokiami, plačiai veikiantys kodeksai apsaugo individualią sąmonę, padrąsina darbuotojus pasikliauti savo vertybių supratimu.</a:t>
            </a:r>
          </a:p>
          <a:p>
            <a:pPr algn="just">
              <a:lnSpc>
                <a:spcPct val="90000"/>
              </a:lnSpc>
            </a:pPr>
            <a:r>
              <a:rPr lang="lt-LT" sz="1200" dirty="0">
                <a:latin typeface="Times New Roman" panose="02020603050405020304" pitchFamily="18" charset="0"/>
                <a:cs typeface="Times New Roman" panose="02020603050405020304" pitchFamily="18" charset="0"/>
              </a:rPr>
              <a:t>Gali būti naudojamas kaip dokumentas, kuris gali pasitarnauti kaip priemonė atsilaikyti prieš spaudimą, apsiginti nuo prievartavimo, galinčio pažeisti darbuotojo pareigybės priedermę ar standartus. </a:t>
            </a:r>
          </a:p>
          <a:p>
            <a:pPr algn="just">
              <a:lnSpc>
                <a:spcPct val="90000"/>
              </a:lnSpc>
            </a:pPr>
            <a:r>
              <a:rPr lang="lt-LT" sz="1200" dirty="0">
                <a:latin typeface="Times New Roman" panose="02020603050405020304" pitchFamily="18" charset="0"/>
                <a:cs typeface="Times New Roman" panose="02020603050405020304" pitchFamily="18" charset="0"/>
              </a:rPr>
              <a:t>Sudaro vidinę skundų ir apeliacijų sistemą, gina darbuotojus nuo diskriminavimo, represijų ir pan.</a:t>
            </a:r>
          </a:p>
          <a:p>
            <a:pPr algn="just">
              <a:lnSpc>
                <a:spcPct val="90000"/>
              </a:lnSpc>
            </a:pPr>
            <a:r>
              <a:rPr lang="lt-LT" sz="1200" dirty="0">
                <a:latin typeface="Times New Roman" panose="02020603050405020304" pitchFamily="18" charset="0"/>
                <a:cs typeface="Times New Roman" panose="02020603050405020304" pitchFamily="18" charset="0"/>
              </a:rPr>
              <a:t>Nurodo sudrausminimo priemones (teigiamas ir neigiamas sankcijas). </a:t>
            </a:r>
          </a:p>
          <a:p>
            <a:pPr algn="just">
              <a:lnSpc>
                <a:spcPct val="90000"/>
              </a:lnSpc>
            </a:pPr>
            <a:r>
              <a:rPr lang="lt-LT" sz="1200" dirty="0">
                <a:latin typeface="Times New Roman" panose="02020603050405020304" pitchFamily="18" charset="0"/>
                <a:cs typeface="Times New Roman" panose="02020603050405020304" pitchFamily="18" charset="0"/>
              </a:rPr>
              <a:t>Padeda spręsti piktnaudžiavimo valdžia problemą. </a:t>
            </a:r>
          </a:p>
          <a:p>
            <a:pPr algn="just">
              <a:lnSpc>
                <a:spcPct val="90000"/>
              </a:lnSpc>
            </a:pPr>
            <a:r>
              <a:rPr lang="lt-LT" sz="1200" dirty="0">
                <a:latin typeface="Times New Roman" panose="02020603050405020304" pitchFamily="18" charset="0"/>
                <a:cs typeface="Times New Roman" panose="02020603050405020304" pitchFamily="18" charset="0"/>
              </a:rPr>
              <a:t>Sukuria </a:t>
            </a:r>
            <a:r>
              <a:rPr lang="lt-LT" sz="1200" noProof="1">
                <a:latin typeface="Times New Roman" panose="02020603050405020304" pitchFamily="18" charset="0"/>
                <a:cs typeface="Times New Roman" panose="02020603050405020304" pitchFamily="18" charset="0"/>
              </a:rPr>
              <a:t>kooperatyvią praktiką (kiekvienas dalyvis gauna naudos iš žinojimo, ką ir kaip kiti daro ar neturėtų daryti), duodančią </a:t>
            </a:r>
            <a:r>
              <a:rPr lang="lt-LT" sz="1200" dirty="0">
                <a:latin typeface="Times New Roman" panose="02020603050405020304" pitchFamily="18" charset="0"/>
                <a:cs typeface="Times New Roman" panose="02020603050405020304" pitchFamily="18" charset="0"/>
              </a:rPr>
              <a:t>ir psichologinį, ir ekonominį efektyvumą. </a:t>
            </a:r>
          </a:p>
          <a:p>
            <a:pPr algn="just">
              <a:lnSpc>
                <a:spcPct val="90000"/>
              </a:lnSpc>
            </a:pPr>
            <a:r>
              <a:rPr lang="lt-LT" sz="1200" dirty="0">
                <a:latin typeface="Times New Roman" panose="02020603050405020304" pitchFamily="18" charset="0"/>
                <a:cs typeface="Times New Roman" panose="02020603050405020304" pitchFamily="18" charset="0"/>
              </a:rPr>
              <a:t>Dažnai apibrėžia etine prasme iš esmės teisingą problemos sprendimo būdą, tarnauja kaip </a:t>
            </a:r>
            <a:r>
              <a:rPr lang="lt-LT" sz="1200" noProof="1">
                <a:latin typeface="Times New Roman" panose="02020603050405020304" pitchFamily="18" charset="0"/>
                <a:cs typeface="Times New Roman" panose="02020603050405020304" pitchFamily="18" charset="0"/>
              </a:rPr>
              <a:t>„komposas“ </a:t>
            </a:r>
            <a:r>
              <a:rPr lang="lt-LT" sz="1200" dirty="0">
                <a:latin typeface="Times New Roman" panose="02020603050405020304" pitchFamily="18" charset="0"/>
                <a:cs typeface="Times New Roman" panose="02020603050405020304" pitchFamily="18" charset="0"/>
              </a:rPr>
              <a:t>konkrečioje situacijoje, preliminariai apsvarsčius galimas alternatyvas, optimizuoja sprendimus. </a:t>
            </a:r>
          </a:p>
          <a:p>
            <a:pPr algn="just">
              <a:lnSpc>
                <a:spcPct val="90000"/>
              </a:lnSpc>
            </a:pPr>
            <a:r>
              <a:rPr lang="lt-LT" sz="1200" dirty="0">
                <a:latin typeface="Times New Roman" panose="02020603050405020304" pitchFamily="18" charset="0"/>
                <a:cs typeface="Times New Roman" panose="02020603050405020304" pitchFamily="18" charset="0"/>
              </a:rPr>
              <a:t>Didina įmonės konkurentabilumą ir kartu nustato teisingos konkurencijos standartus, naikina necivilizuotas tarpusavio kovos formas. </a:t>
            </a:r>
          </a:p>
          <a:p>
            <a:pPr algn="just">
              <a:lnSpc>
                <a:spcPct val="90000"/>
              </a:lnSpc>
            </a:pPr>
            <a:r>
              <a:rPr lang="lt-LT" sz="1200" dirty="0">
                <a:latin typeface="Times New Roman" panose="02020603050405020304" pitchFamily="18" charset="0"/>
                <a:cs typeface="Times New Roman" panose="02020603050405020304" pitchFamily="18" charset="0"/>
              </a:rPr>
              <a:t>Formuoja rimtą požiūrį į įstatymus, taip padėdamas kurti pilietinę visuomenę, vystyti demokratinį procesą.</a:t>
            </a:r>
          </a:p>
          <a:p>
            <a:pPr>
              <a:lnSpc>
                <a:spcPct val="90000"/>
              </a:lnSpc>
            </a:pPr>
            <a:endParaRPr lang="lt-LT" sz="1100" dirty="0"/>
          </a:p>
        </p:txBody>
      </p:sp>
    </p:spTree>
    <p:extLst>
      <p:ext uri="{BB962C8B-B14F-4D97-AF65-F5344CB8AC3E}">
        <p14:creationId xmlns:p14="http://schemas.microsoft.com/office/powerpoint/2010/main" val="2665072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309FA25-1772-4961-90BE-D39F20067CD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A7C3535-4FB5-4E5B-BDFE-FA61877AF1A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781800" cy="68580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avadinimas 1">
            <a:extLst>
              <a:ext uri="{FF2B5EF4-FFF2-40B4-BE49-F238E27FC236}">
                <a16:creationId xmlns:a16="http://schemas.microsoft.com/office/drawing/2014/main" id="{BC2D414D-16B3-4BD0-ABC3-C736977F3613}"/>
              </a:ext>
            </a:extLst>
          </p:cNvPr>
          <p:cNvSpPr>
            <a:spLocks noGrp="1"/>
          </p:cNvSpPr>
          <p:nvPr>
            <p:ph type="title"/>
          </p:nvPr>
        </p:nvSpPr>
        <p:spPr>
          <a:xfrm>
            <a:off x="698528" y="239150"/>
            <a:ext cx="5397472" cy="1303606"/>
          </a:xfrm>
        </p:spPr>
        <p:txBody>
          <a:bodyPr>
            <a:normAutofit/>
          </a:bodyPr>
          <a:lstStyle/>
          <a:p>
            <a:pPr algn="ctr"/>
            <a:r>
              <a:rPr lang="lt-LT" sz="2700" dirty="0">
                <a:latin typeface="Times New Roman" panose="02020603050405020304" pitchFamily="18" charset="0"/>
                <a:cs typeface="Times New Roman" panose="02020603050405020304" pitchFamily="18" charset="0"/>
              </a:rPr>
              <a:t>Tarnautojai turi laikytis pagrindinių etikos principų</a:t>
            </a:r>
          </a:p>
        </p:txBody>
      </p:sp>
      <p:sp>
        <p:nvSpPr>
          <p:cNvPr id="3" name="Turinio vietos rezervavimo ženklas 2">
            <a:extLst>
              <a:ext uri="{FF2B5EF4-FFF2-40B4-BE49-F238E27FC236}">
                <a16:creationId xmlns:a16="http://schemas.microsoft.com/office/drawing/2014/main" id="{E2BC01BF-E83B-4052-9128-FA51C5110AA6}"/>
              </a:ext>
            </a:extLst>
          </p:cNvPr>
          <p:cNvSpPr>
            <a:spLocks noGrp="1"/>
          </p:cNvSpPr>
          <p:nvPr>
            <p:ph idx="1"/>
          </p:nvPr>
        </p:nvSpPr>
        <p:spPr>
          <a:xfrm>
            <a:off x="685801" y="1817152"/>
            <a:ext cx="5485227" cy="4499241"/>
          </a:xfrm>
        </p:spPr>
        <p:txBody>
          <a:bodyPr>
            <a:normAutofit/>
          </a:bodyPr>
          <a:lstStyle/>
          <a:p>
            <a:pPr algn="just">
              <a:lnSpc>
                <a:spcPct val="90000"/>
              </a:lnSpc>
            </a:pPr>
            <a:r>
              <a:rPr lang="lt-LT" sz="1900" dirty="0">
                <a:latin typeface="Times New Roman" panose="02020603050405020304" pitchFamily="18" charset="0"/>
                <a:cs typeface="Times New Roman" panose="02020603050405020304" pitchFamily="18" charset="0"/>
              </a:rPr>
              <a:t>pagarba žmogui ir valstybei;</a:t>
            </a:r>
          </a:p>
          <a:p>
            <a:pPr algn="just">
              <a:lnSpc>
                <a:spcPct val="90000"/>
              </a:lnSpc>
            </a:pPr>
            <a:r>
              <a:rPr lang="lt-LT" sz="1900" dirty="0">
                <a:latin typeface="Times New Roman" panose="02020603050405020304" pitchFamily="18" charset="0"/>
                <a:cs typeface="Times New Roman" panose="02020603050405020304" pitchFamily="18" charset="0"/>
              </a:rPr>
              <a:t>teisingumas;</a:t>
            </a:r>
          </a:p>
          <a:p>
            <a:pPr algn="just">
              <a:lnSpc>
                <a:spcPct val="90000"/>
              </a:lnSpc>
            </a:pPr>
            <a:r>
              <a:rPr lang="lt-LT" sz="1900" dirty="0">
                <a:latin typeface="Times New Roman" panose="02020603050405020304" pitchFamily="18" charset="0"/>
                <a:cs typeface="Times New Roman" panose="02020603050405020304" pitchFamily="18" charset="0"/>
              </a:rPr>
              <a:t>nesavanaudiškumas;</a:t>
            </a:r>
          </a:p>
          <a:p>
            <a:pPr algn="just">
              <a:lnSpc>
                <a:spcPct val="90000"/>
              </a:lnSpc>
            </a:pPr>
            <a:r>
              <a:rPr lang="lt-LT" sz="1900" dirty="0">
                <a:latin typeface="Times New Roman" panose="02020603050405020304" pitchFamily="18" charset="0"/>
                <a:cs typeface="Times New Roman" panose="02020603050405020304" pitchFamily="18" charset="0"/>
              </a:rPr>
              <a:t>padorumas;</a:t>
            </a:r>
          </a:p>
          <a:p>
            <a:pPr algn="just">
              <a:lnSpc>
                <a:spcPct val="90000"/>
              </a:lnSpc>
            </a:pPr>
            <a:r>
              <a:rPr lang="lt-LT" sz="1900" dirty="0">
                <a:latin typeface="Times New Roman" panose="02020603050405020304" pitchFamily="18" charset="0"/>
                <a:cs typeface="Times New Roman" panose="02020603050405020304" pitchFamily="18" charset="0"/>
              </a:rPr>
              <a:t>nešališkumas;</a:t>
            </a:r>
          </a:p>
          <a:p>
            <a:pPr algn="just">
              <a:lnSpc>
                <a:spcPct val="90000"/>
              </a:lnSpc>
            </a:pPr>
            <a:r>
              <a:rPr lang="lt-LT" sz="1900" dirty="0">
                <a:latin typeface="Times New Roman" panose="02020603050405020304" pitchFamily="18" charset="0"/>
                <a:cs typeface="Times New Roman" panose="02020603050405020304" pitchFamily="18" charset="0"/>
              </a:rPr>
              <a:t>atsakomybė;</a:t>
            </a:r>
          </a:p>
          <a:p>
            <a:pPr algn="just">
              <a:lnSpc>
                <a:spcPct val="90000"/>
              </a:lnSpc>
            </a:pPr>
            <a:r>
              <a:rPr lang="lt-LT" sz="1900" dirty="0">
                <a:latin typeface="Times New Roman" panose="02020603050405020304" pitchFamily="18" charset="0"/>
                <a:cs typeface="Times New Roman" panose="02020603050405020304" pitchFamily="18" charset="0"/>
              </a:rPr>
              <a:t>viešumas;</a:t>
            </a:r>
          </a:p>
          <a:p>
            <a:pPr algn="just">
              <a:lnSpc>
                <a:spcPct val="90000"/>
              </a:lnSpc>
            </a:pPr>
            <a:r>
              <a:rPr lang="lt-LT" sz="1900" noProof="1">
                <a:latin typeface="Times New Roman" panose="02020603050405020304" pitchFamily="18" charset="0"/>
                <a:cs typeface="Times New Roman" panose="02020603050405020304" pitchFamily="18" charset="0"/>
              </a:rPr>
              <a:t>pavyzdingumas. </a:t>
            </a:r>
          </a:p>
          <a:p>
            <a:pPr marL="0" indent="0" algn="just">
              <a:lnSpc>
                <a:spcPct val="90000"/>
              </a:lnSpc>
              <a:buNone/>
            </a:pPr>
            <a:r>
              <a:rPr lang="lt-LT" sz="1900" dirty="0">
                <a:latin typeface="Times New Roman" panose="02020603050405020304" pitchFamily="18" charset="0"/>
                <a:cs typeface="Times New Roman" panose="02020603050405020304" pitchFamily="18" charset="0"/>
              </a:rPr>
              <a:t>Tokiu būdu didinsime visuomenės pasitikėjimą institucijomis ir įstaigomis, stiprinsim įstaigų darbuotojų autoritetą, atsakomybę už savo veiksmus ir atskaitomybę visuomenei, sudarysim nepalankias sąlygas korupcijai atsirasti ir plisti.</a:t>
            </a:r>
          </a:p>
          <a:p>
            <a:pPr>
              <a:lnSpc>
                <a:spcPct val="90000"/>
              </a:lnSpc>
            </a:pPr>
            <a:endParaRPr lang="lt-LT" sz="1900" dirty="0"/>
          </a:p>
        </p:txBody>
      </p:sp>
      <p:pic>
        <p:nvPicPr>
          <p:cNvPr id="5" name="Paveikslėlis 4" descr="Paveikslėlis, kuriame yra žinutė&#10;&#10;Automatiškai sugeneruotas aprašymas">
            <a:extLst>
              <a:ext uri="{FF2B5EF4-FFF2-40B4-BE49-F238E27FC236}">
                <a16:creationId xmlns:a16="http://schemas.microsoft.com/office/drawing/2014/main" id="{AA18AA68-4A15-40D3-81C8-4EBF079B5FAA}"/>
              </a:ext>
            </a:extLst>
          </p:cNvPr>
          <p:cNvPicPr>
            <a:picLocks noChangeAspect="1"/>
          </p:cNvPicPr>
          <p:nvPr/>
        </p:nvPicPr>
        <p:blipFill>
          <a:blip r:embed="rId2"/>
          <a:stretch>
            <a:fillRect/>
          </a:stretch>
        </p:blipFill>
        <p:spPr>
          <a:xfrm>
            <a:off x="7480328" y="2085365"/>
            <a:ext cx="4025872" cy="2687269"/>
          </a:xfrm>
          <a:prstGeom prst="rect">
            <a:avLst/>
          </a:prstGeom>
        </p:spPr>
      </p:pic>
    </p:spTree>
    <p:extLst>
      <p:ext uri="{BB962C8B-B14F-4D97-AF65-F5344CB8AC3E}">
        <p14:creationId xmlns:p14="http://schemas.microsoft.com/office/powerpoint/2010/main" val="4044666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7C478F1-26B5-44C9-823B-523B85B112F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337CC61-9E93-4D80-9F1C-12CE9A0C07F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625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avadinimas 1">
            <a:extLst>
              <a:ext uri="{FF2B5EF4-FFF2-40B4-BE49-F238E27FC236}">
                <a16:creationId xmlns:a16="http://schemas.microsoft.com/office/drawing/2014/main" id="{CEFAFB3B-947E-4E9A-BE4C-3FB2F8E4CC89}"/>
              </a:ext>
            </a:extLst>
          </p:cNvPr>
          <p:cNvSpPr>
            <a:spLocks noGrp="1"/>
          </p:cNvSpPr>
          <p:nvPr>
            <p:ph type="title"/>
          </p:nvPr>
        </p:nvSpPr>
        <p:spPr>
          <a:xfrm>
            <a:off x="862818" y="685801"/>
            <a:ext cx="3057379" cy="3046228"/>
          </a:xfrm>
        </p:spPr>
        <p:txBody>
          <a:bodyPr vert="horz" lIns="91440" tIns="45720" rIns="91440" bIns="45720" rtlCol="0" anchor="b">
            <a:normAutofit/>
          </a:bodyPr>
          <a:lstStyle/>
          <a:p>
            <a:pPr algn="ctr"/>
            <a:r>
              <a:rPr lang="en-US" sz="2000" kern="1200" cap="all" spc="300" baseline="0">
                <a:solidFill>
                  <a:schemeClr val="bg2"/>
                </a:solidFill>
                <a:latin typeface="+mj-lt"/>
                <a:ea typeface="+mj-ea"/>
                <a:cs typeface="+mj-cs"/>
              </a:rPr>
              <a:t>antikorupcijos prevencija ir kontrolė</a:t>
            </a:r>
          </a:p>
        </p:txBody>
      </p:sp>
      <p:pic>
        <p:nvPicPr>
          <p:cNvPr id="5" name="Paveikslėlis 4">
            <a:extLst>
              <a:ext uri="{FF2B5EF4-FFF2-40B4-BE49-F238E27FC236}">
                <a16:creationId xmlns:a16="http://schemas.microsoft.com/office/drawing/2014/main" id="{C043B030-AAB5-4861-8306-8CA157B7E99E}"/>
              </a:ext>
            </a:extLst>
          </p:cNvPr>
          <p:cNvPicPr>
            <a:picLocks noChangeAspect="1"/>
          </p:cNvPicPr>
          <p:nvPr/>
        </p:nvPicPr>
        <p:blipFill>
          <a:blip r:embed="rId2"/>
          <a:stretch>
            <a:fillRect/>
          </a:stretch>
        </p:blipFill>
        <p:spPr>
          <a:xfrm>
            <a:off x="5410200" y="1729740"/>
            <a:ext cx="6096000" cy="3398520"/>
          </a:xfrm>
          <a:prstGeom prst="rect">
            <a:avLst/>
          </a:prstGeom>
        </p:spPr>
      </p:pic>
    </p:spTree>
    <p:extLst>
      <p:ext uri="{BB962C8B-B14F-4D97-AF65-F5344CB8AC3E}">
        <p14:creationId xmlns:p14="http://schemas.microsoft.com/office/powerpoint/2010/main" val="4263986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EFF9146B-4CCD-4CDB-AB9C-458005307E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urinio vietos rezervavimo ženklas 2">
            <a:extLst>
              <a:ext uri="{FF2B5EF4-FFF2-40B4-BE49-F238E27FC236}">
                <a16:creationId xmlns:a16="http://schemas.microsoft.com/office/drawing/2014/main" id="{95BE0350-080B-465F-B3AB-12BA52D0B882}"/>
              </a:ext>
            </a:extLst>
          </p:cNvPr>
          <p:cNvSpPr>
            <a:spLocks noGrp="1"/>
          </p:cNvSpPr>
          <p:nvPr>
            <p:ph idx="1"/>
          </p:nvPr>
        </p:nvSpPr>
        <p:spPr>
          <a:xfrm>
            <a:off x="1174652" y="1658679"/>
            <a:ext cx="9486901" cy="3540642"/>
          </a:xfrm>
        </p:spPr>
        <p:txBody>
          <a:bodyPr>
            <a:normAutofit/>
          </a:bodyPr>
          <a:lstStyle/>
          <a:p>
            <a:pPr algn="just"/>
            <a:r>
              <a:rPr lang="lt-LT" sz="2200" dirty="0">
                <a:latin typeface="Times New Roman" panose="02020603050405020304" pitchFamily="18" charset="0"/>
                <a:cs typeface="Times New Roman" panose="02020603050405020304" pitchFamily="18" charset="0"/>
              </a:rPr>
              <a:t>Korupcija – piktnaudžiavimas įgaliojimais siekiant naudos sau ar kitam asmeniui viešajame ar privačiame sektoriuje.</a:t>
            </a:r>
          </a:p>
          <a:p>
            <a:pPr algn="just"/>
            <a:r>
              <a:rPr lang="lt-LT" sz="2200" dirty="0">
                <a:latin typeface="Times New Roman" panose="02020603050405020304" pitchFamily="18" charset="0"/>
                <a:cs typeface="Times New Roman" panose="02020603050405020304" pitchFamily="18" charset="0"/>
              </a:rPr>
              <a:t>Korupcijos pasireiškimo tikimybės nustatymas – procedūra, kuria nustatomi korupcijos rizikos veiksniai viešojo sektoriaus subjekto veikloje.</a:t>
            </a:r>
          </a:p>
          <a:p>
            <a:pPr algn="just"/>
            <a:r>
              <a:rPr lang="lt-LT" sz="2200" dirty="0">
                <a:latin typeface="Times New Roman" panose="02020603050405020304" pitchFamily="18" charset="0"/>
                <a:cs typeface="Times New Roman" panose="02020603050405020304" pitchFamily="18" charset="0"/>
              </a:rPr>
              <a:t>Korupcijos prevencija – sisteminga veikla, kuria siekiama didinti viešojo ir privataus sektorių subjektų atsparumą korupcijai ir kuri apima korupcijos rizikos veiksnių nustatymą, įvertinimą, šalinimą ir (ar) mažinimą, sudarant bei įgyvendinant korupcijai atsparios aplinkos kūrimo priemonių sistemą.</a:t>
            </a:r>
          </a:p>
          <a:p>
            <a:pPr algn="just"/>
            <a:endParaRPr lang="lt-LT" sz="2200" dirty="0">
              <a:latin typeface="Times New Roman" panose="02020603050405020304" pitchFamily="18" charset="0"/>
              <a:cs typeface="Times New Roman" panose="02020603050405020304" pitchFamily="18" charset="0"/>
            </a:endParaRPr>
          </a:p>
          <a:p>
            <a:endParaRPr lang="lt-LT" sz="2200" dirty="0"/>
          </a:p>
        </p:txBody>
      </p:sp>
    </p:spTree>
    <p:extLst>
      <p:ext uri="{BB962C8B-B14F-4D97-AF65-F5344CB8AC3E}">
        <p14:creationId xmlns:p14="http://schemas.microsoft.com/office/powerpoint/2010/main" val="3711173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E00E3E0-07DA-4A53-8D2F-59983E1449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799"/>
            <a:ext cx="4076700" cy="5486401"/>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avadinimas 1">
            <a:extLst>
              <a:ext uri="{FF2B5EF4-FFF2-40B4-BE49-F238E27FC236}">
                <a16:creationId xmlns:a16="http://schemas.microsoft.com/office/drawing/2014/main" id="{1BF9D7B9-F6E6-4CB6-9EA6-7EF5514DEEA0}"/>
              </a:ext>
            </a:extLst>
          </p:cNvPr>
          <p:cNvSpPr>
            <a:spLocks noGrp="1"/>
          </p:cNvSpPr>
          <p:nvPr>
            <p:ph type="title"/>
          </p:nvPr>
        </p:nvSpPr>
        <p:spPr>
          <a:xfrm>
            <a:off x="1145346" y="1371600"/>
            <a:ext cx="3192192" cy="4114800"/>
          </a:xfrm>
        </p:spPr>
        <p:txBody>
          <a:bodyPr anchor="ctr">
            <a:normAutofit/>
          </a:bodyPr>
          <a:lstStyle/>
          <a:p>
            <a:pPr algn="ctr"/>
            <a:r>
              <a:rPr lang="lt-LT" sz="3000" dirty="0">
                <a:latin typeface="Times New Roman" panose="02020603050405020304" pitchFamily="18" charset="0"/>
                <a:cs typeface="Times New Roman" panose="02020603050405020304" pitchFamily="18" charset="0"/>
              </a:rPr>
              <a:t>Korupcijos prevencijos nauda</a:t>
            </a:r>
          </a:p>
        </p:txBody>
      </p:sp>
      <p:graphicFrame>
        <p:nvGraphicFramePr>
          <p:cNvPr id="5" name="Turinio vietos rezervavimo ženklas 2">
            <a:extLst>
              <a:ext uri="{FF2B5EF4-FFF2-40B4-BE49-F238E27FC236}">
                <a16:creationId xmlns:a16="http://schemas.microsoft.com/office/drawing/2014/main" id="{CA56470E-5E50-5BEC-F149-7D9B853F654C}"/>
              </a:ext>
            </a:extLst>
          </p:cNvPr>
          <p:cNvGraphicFramePr>
            <a:graphicFrameLocks noGrp="1"/>
          </p:cNvGraphicFramePr>
          <p:nvPr>
            <p:ph idx="1"/>
            <p:extLst>
              <p:ext uri="{D42A27DB-BD31-4B8C-83A1-F6EECF244321}">
                <p14:modId xmlns:p14="http://schemas.microsoft.com/office/powerpoint/2010/main" val="201802952"/>
              </p:ext>
            </p:extLst>
          </p:nvPr>
        </p:nvGraphicFramePr>
        <p:xfrm>
          <a:off x="5410200" y="685800"/>
          <a:ext cx="60960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8681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88BE379-4785-4815-8FC9-A24E80D378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C62F85E-7856-415B-BA26-EFA2D2EF05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096000"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7A94DEED-5E0F-4E41-A445-58C14864C34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600" y="1371600"/>
            <a:ext cx="3390900" cy="4114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avadinimas 1">
            <a:extLst>
              <a:ext uri="{FF2B5EF4-FFF2-40B4-BE49-F238E27FC236}">
                <a16:creationId xmlns:a16="http://schemas.microsoft.com/office/drawing/2014/main" id="{BC12143D-7784-4537-AB59-566504F26DDD}"/>
              </a:ext>
            </a:extLst>
          </p:cNvPr>
          <p:cNvSpPr>
            <a:spLocks noGrp="1"/>
          </p:cNvSpPr>
          <p:nvPr>
            <p:ph type="title"/>
          </p:nvPr>
        </p:nvSpPr>
        <p:spPr>
          <a:xfrm>
            <a:off x="1706526" y="1695893"/>
            <a:ext cx="2732567" cy="3487480"/>
          </a:xfrm>
        </p:spPr>
        <p:txBody>
          <a:bodyPr anchor="ctr">
            <a:normAutofit/>
          </a:bodyPr>
          <a:lstStyle/>
          <a:p>
            <a:pPr algn="ctr"/>
            <a:r>
              <a:rPr lang="lt-LT" sz="1800">
                <a:latin typeface="Times New Roman" panose="02020603050405020304" pitchFamily="18" charset="0"/>
                <a:cs typeface="Times New Roman" panose="02020603050405020304" pitchFamily="18" charset="0"/>
              </a:rPr>
              <a:t>Vadovo vaidmuo kuriant antikorupcinę aplinką švietimo įstaigoje</a:t>
            </a:r>
          </a:p>
        </p:txBody>
      </p:sp>
      <p:sp>
        <p:nvSpPr>
          <p:cNvPr id="14" name="Rectangle 13">
            <a:extLst>
              <a:ext uri="{FF2B5EF4-FFF2-40B4-BE49-F238E27FC236}">
                <a16:creationId xmlns:a16="http://schemas.microsoft.com/office/drawing/2014/main" id="{5E1FEFA6-7D4F-4746-AE64-D4D52FE76D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urinio vietos rezervavimo ženklas 2">
            <a:extLst>
              <a:ext uri="{FF2B5EF4-FFF2-40B4-BE49-F238E27FC236}">
                <a16:creationId xmlns:a16="http://schemas.microsoft.com/office/drawing/2014/main" id="{3D0564FA-ADF9-4EF7-8950-04CDDBD1C158}"/>
              </a:ext>
            </a:extLst>
          </p:cNvPr>
          <p:cNvSpPr>
            <a:spLocks noGrp="1"/>
          </p:cNvSpPr>
          <p:nvPr>
            <p:ph idx="1"/>
          </p:nvPr>
        </p:nvSpPr>
        <p:spPr>
          <a:xfrm>
            <a:off x="6736080" y="568842"/>
            <a:ext cx="4770120" cy="5762846"/>
          </a:xfrm>
        </p:spPr>
        <p:txBody>
          <a:bodyPr anchor="ctr">
            <a:normAutofit/>
          </a:bodyPr>
          <a:lstStyle/>
          <a:p>
            <a:pPr algn="just">
              <a:lnSpc>
                <a:spcPct val="90000"/>
              </a:lnSpc>
            </a:pPr>
            <a:r>
              <a:rPr lang="lt-LT" sz="2200" dirty="0">
                <a:latin typeface="Times New Roman" panose="02020603050405020304" pitchFamily="18" charset="0"/>
                <a:cs typeface="Times New Roman" panose="02020603050405020304" pitchFamily="18" charset="0"/>
              </a:rPr>
              <a:t>Aiškios pozicijos ir valios išreiškimas dėl antikorupcinės aplinkos kūrimo įstaigoje</a:t>
            </a:r>
          </a:p>
          <a:p>
            <a:pPr algn="just">
              <a:lnSpc>
                <a:spcPct val="90000"/>
              </a:lnSpc>
            </a:pPr>
            <a:r>
              <a:rPr lang="lt-LT" sz="2200" dirty="0">
                <a:latin typeface="Times New Roman" panose="02020603050405020304" pitchFamily="18" charset="0"/>
                <a:cs typeface="Times New Roman" panose="02020603050405020304" pitchFamily="18" charset="0"/>
              </a:rPr>
              <a:t>Būtinų korupcijai atsparios aplinkos kūrimo priemonių inicijavimas</a:t>
            </a:r>
          </a:p>
          <a:p>
            <a:pPr algn="just">
              <a:lnSpc>
                <a:spcPct val="90000"/>
              </a:lnSpc>
            </a:pPr>
            <a:r>
              <a:rPr lang="lt-LT" sz="2200" dirty="0">
                <a:latin typeface="Times New Roman" panose="02020603050405020304" pitchFamily="18" charset="0"/>
                <a:cs typeface="Times New Roman" panose="02020603050405020304" pitchFamily="18" charset="0"/>
              </a:rPr>
              <a:t>Už korupcijai atsparios aplinkos kūrimą atsakingo subjekto veiklos ir organizacinio nepriklausomumo, teisių ir veiklos garantijų, įskaitant apsaugos nuo galimo neigiamo poveikio dėl jų atliekamų funkcijų priemonių užtikrinimas</a:t>
            </a:r>
          </a:p>
          <a:p>
            <a:pPr algn="just">
              <a:lnSpc>
                <a:spcPct val="90000"/>
              </a:lnSpc>
            </a:pPr>
            <a:r>
              <a:rPr lang="lt-LT" sz="2200" dirty="0">
                <a:latin typeface="Times New Roman" panose="02020603050405020304" pitchFamily="18" charset="0"/>
                <a:cs typeface="Times New Roman" panose="02020603050405020304" pitchFamily="18" charset="0"/>
              </a:rPr>
              <a:t>Korupcijai atsparios aplinkos kūrimo veiklai reikalingų išteklių užtikrinimas </a:t>
            </a:r>
          </a:p>
          <a:p>
            <a:pPr algn="just">
              <a:lnSpc>
                <a:spcPct val="90000"/>
              </a:lnSpc>
            </a:pPr>
            <a:r>
              <a:rPr lang="lt-LT" sz="2200" dirty="0">
                <a:latin typeface="Times New Roman" panose="02020603050405020304" pitchFamily="18" charset="0"/>
                <a:cs typeface="Times New Roman" panose="02020603050405020304" pitchFamily="18" charset="0"/>
              </a:rPr>
              <a:t>Korupcijos prevencijos veiksmų plano įgyvendinimo koordinavimas ir kontrolė</a:t>
            </a:r>
          </a:p>
          <a:p>
            <a:pPr>
              <a:lnSpc>
                <a:spcPct val="90000"/>
              </a:lnSpc>
            </a:pPr>
            <a:endParaRPr lang="lt-LT" sz="2200" dirty="0"/>
          </a:p>
        </p:txBody>
      </p:sp>
    </p:spTree>
    <p:extLst>
      <p:ext uri="{BB962C8B-B14F-4D97-AF65-F5344CB8AC3E}">
        <p14:creationId xmlns:p14="http://schemas.microsoft.com/office/powerpoint/2010/main" val="1217293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129AE00-6D8C-41D7-8B33-B44A25E0D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9E793DA-F1DD-4288-A72D-1AFC134DB2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1"/>
            <a:ext cx="7467601"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avadinimas 1">
            <a:extLst>
              <a:ext uri="{FF2B5EF4-FFF2-40B4-BE49-F238E27FC236}">
                <a16:creationId xmlns:a16="http://schemas.microsoft.com/office/drawing/2014/main" id="{86FDB678-B11F-4B49-BF9E-8194324A655F}"/>
              </a:ext>
            </a:extLst>
          </p:cNvPr>
          <p:cNvSpPr>
            <a:spLocks noGrp="1"/>
          </p:cNvSpPr>
          <p:nvPr>
            <p:ph type="title"/>
          </p:nvPr>
        </p:nvSpPr>
        <p:spPr>
          <a:xfrm>
            <a:off x="1371600" y="948060"/>
            <a:ext cx="6096000" cy="925620"/>
          </a:xfrm>
        </p:spPr>
        <p:txBody>
          <a:bodyPr>
            <a:normAutofit/>
          </a:bodyPr>
          <a:lstStyle/>
          <a:p>
            <a:pPr algn="ctr"/>
            <a:r>
              <a:rPr lang="lt-LT" sz="2000" dirty="0">
                <a:latin typeface="Times New Roman" panose="02020603050405020304" pitchFamily="18" charset="0"/>
                <a:cs typeface="Times New Roman" panose="02020603050405020304" pitchFamily="18" charset="0"/>
              </a:rPr>
              <a:t>Pagrindiniai žingsniai kuriant antikorupcinę aplinką švietimo įstaigose</a:t>
            </a:r>
          </a:p>
        </p:txBody>
      </p:sp>
      <p:sp>
        <p:nvSpPr>
          <p:cNvPr id="3" name="Turinio vietos rezervavimo ženklas 2">
            <a:extLst>
              <a:ext uri="{FF2B5EF4-FFF2-40B4-BE49-F238E27FC236}">
                <a16:creationId xmlns:a16="http://schemas.microsoft.com/office/drawing/2014/main" id="{18C3F4AA-74C2-4A90-9A94-2172BDEE43A4}"/>
              </a:ext>
            </a:extLst>
          </p:cNvPr>
          <p:cNvSpPr>
            <a:spLocks noGrp="1"/>
          </p:cNvSpPr>
          <p:nvPr>
            <p:ph idx="1"/>
          </p:nvPr>
        </p:nvSpPr>
        <p:spPr>
          <a:xfrm>
            <a:off x="1284651" y="2135939"/>
            <a:ext cx="6239050" cy="3501926"/>
          </a:xfrm>
        </p:spPr>
        <p:txBody>
          <a:bodyPr>
            <a:normAutofit/>
          </a:bodyPr>
          <a:lstStyle/>
          <a:p>
            <a:pPr algn="just">
              <a:lnSpc>
                <a:spcPct val="90000"/>
              </a:lnSpc>
            </a:pPr>
            <a:r>
              <a:rPr lang="lt-LT" sz="1700" dirty="0">
                <a:latin typeface="Times New Roman" panose="02020603050405020304" pitchFamily="18" charset="0"/>
                <a:cs typeface="Times New Roman" panose="02020603050405020304" pitchFamily="18" charset="0"/>
              </a:rPr>
              <a:t>Įsteigti/ paskirti už korupcijai atsparios aplinkos kūrimą atsakingą subjektą (padalinį/asmenį (-</a:t>
            </a:r>
            <a:r>
              <a:rPr lang="lt-LT" sz="1700" dirty="0" err="1">
                <a:latin typeface="Times New Roman" panose="02020603050405020304" pitchFamily="18" charset="0"/>
                <a:cs typeface="Times New Roman" panose="02020603050405020304" pitchFamily="18" charset="0"/>
              </a:rPr>
              <a:t>is</a:t>
            </a:r>
            <a:r>
              <a:rPr lang="lt-LT" sz="1700" dirty="0">
                <a:latin typeface="Times New Roman" panose="02020603050405020304" pitchFamily="18" charset="0"/>
                <a:cs typeface="Times New Roman" panose="02020603050405020304" pitchFamily="18" charset="0"/>
              </a:rPr>
              <a:t>)) </a:t>
            </a:r>
          </a:p>
          <a:p>
            <a:pPr algn="just">
              <a:lnSpc>
                <a:spcPct val="90000"/>
              </a:lnSpc>
            </a:pPr>
            <a:r>
              <a:rPr lang="lt-LT" sz="1700" dirty="0">
                <a:latin typeface="Times New Roman" panose="02020603050405020304" pitchFamily="18" charset="0"/>
                <a:cs typeface="Times New Roman" panose="02020603050405020304" pitchFamily="18" charset="0"/>
              </a:rPr>
              <a:t>Pavesti atlikti korupcijos rizikos valdymo vertinimą</a:t>
            </a:r>
          </a:p>
          <a:p>
            <a:pPr algn="just">
              <a:lnSpc>
                <a:spcPct val="90000"/>
              </a:lnSpc>
            </a:pPr>
            <a:r>
              <a:rPr lang="lt-LT" sz="1700" dirty="0">
                <a:latin typeface="Times New Roman" panose="02020603050405020304" pitchFamily="18" charset="0"/>
                <a:cs typeface="Times New Roman" panose="02020603050405020304" pitchFamily="18" charset="0"/>
              </a:rPr>
              <a:t>Pavesti atlikti atsparumo korupcijai lygio nustatymą </a:t>
            </a:r>
          </a:p>
          <a:p>
            <a:pPr algn="just">
              <a:lnSpc>
                <a:spcPct val="90000"/>
              </a:lnSpc>
            </a:pPr>
            <a:r>
              <a:rPr lang="lt-LT" sz="1700" dirty="0">
                <a:latin typeface="Times New Roman" panose="02020603050405020304" pitchFamily="18" charset="0"/>
                <a:cs typeface="Times New Roman" panose="02020603050405020304" pitchFamily="18" charset="0"/>
              </a:rPr>
              <a:t>Patvirtinti pareigybių, dėl kurių teikiamas prašymas STT pateikti informaciją apie asmenį, sąrašą </a:t>
            </a:r>
          </a:p>
          <a:p>
            <a:pPr algn="just">
              <a:lnSpc>
                <a:spcPct val="90000"/>
              </a:lnSpc>
            </a:pPr>
            <a:r>
              <a:rPr lang="lt-LT" sz="1700" dirty="0">
                <a:latin typeface="Times New Roman" panose="02020603050405020304" pitchFamily="18" charset="0"/>
                <a:cs typeface="Times New Roman" panose="02020603050405020304" pitchFamily="18" charset="0"/>
              </a:rPr>
              <a:t>Patvirtinti įstaigos dovanų vertinimo ir registravimo tvarką </a:t>
            </a:r>
          </a:p>
          <a:p>
            <a:pPr algn="just">
              <a:lnSpc>
                <a:spcPct val="90000"/>
              </a:lnSpc>
            </a:pPr>
            <a:r>
              <a:rPr lang="lt-LT" sz="1700" dirty="0">
                <a:latin typeface="Times New Roman" panose="02020603050405020304" pitchFamily="18" charset="0"/>
                <a:cs typeface="Times New Roman" panose="02020603050405020304" pitchFamily="18" charset="0"/>
              </a:rPr>
              <a:t>Patvirtinti pareigų, kurias einantys asmenys privalo deklaruoti privačius interesus, sąrašą </a:t>
            </a:r>
          </a:p>
          <a:p>
            <a:pPr algn="just">
              <a:lnSpc>
                <a:spcPct val="90000"/>
              </a:lnSpc>
            </a:pPr>
            <a:r>
              <a:rPr lang="lt-LT" sz="1700" dirty="0">
                <a:latin typeface="Times New Roman" panose="02020603050405020304" pitchFamily="18" charset="0"/>
                <a:cs typeface="Times New Roman" panose="02020603050405020304" pitchFamily="18" charset="0"/>
              </a:rPr>
              <a:t>Pavesti įdiegti vidinį informacijos apie pažeidimus kanalą ir skyrius „Korupcijos prevencija“ ir „Pranešėjų apsauga“</a:t>
            </a:r>
          </a:p>
          <a:p>
            <a:pPr>
              <a:lnSpc>
                <a:spcPct val="90000"/>
              </a:lnSpc>
            </a:pPr>
            <a:endParaRPr lang="lt-LT" sz="1700" dirty="0"/>
          </a:p>
        </p:txBody>
      </p:sp>
      <p:pic>
        <p:nvPicPr>
          <p:cNvPr id="7" name="Paveikslėlis 6">
            <a:extLst>
              <a:ext uri="{FF2B5EF4-FFF2-40B4-BE49-F238E27FC236}">
                <a16:creationId xmlns:a16="http://schemas.microsoft.com/office/drawing/2014/main" id="{F8005776-AC64-4BCE-A757-7257FAA64C39}"/>
              </a:ext>
            </a:extLst>
          </p:cNvPr>
          <p:cNvPicPr>
            <a:picLocks noChangeAspect="1"/>
          </p:cNvPicPr>
          <p:nvPr/>
        </p:nvPicPr>
        <p:blipFill rotWithShape="1">
          <a:blip r:embed="rId2"/>
          <a:srcRect l="24806" r="34362"/>
          <a:stretch/>
        </p:blipFill>
        <p:spPr>
          <a:xfrm>
            <a:off x="8153400" y="685800"/>
            <a:ext cx="3397211" cy="5486400"/>
          </a:xfrm>
          <a:prstGeom prst="rect">
            <a:avLst/>
          </a:prstGeom>
        </p:spPr>
      </p:pic>
    </p:spTree>
    <p:extLst>
      <p:ext uri="{BB962C8B-B14F-4D97-AF65-F5344CB8AC3E}">
        <p14:creationId xmlns:p14="http://schemas.microsoft.com/office/powerpoint/2010/main" val="2221003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BBC959F-CAB6-4E23-81DE-E0BBF2B7E07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94DEED-5E0F-4E41-A445-58C14864C34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767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avadinimas 1">
            <a:extLst>
              <a:ext uri="{FF2B5EF4-FFF2-40B4-BE49-F238E27FC236}">
                <a16:creationId xmlns:a16="http://schemas.microsoft.com/office/drawing/2014/main" id="{BA1CE342-DCB6-4171-A5FC-A8FA5342CCDC}"/>
              </a:ext>
            </a:extLst>
          </p:cNvPr>
          <p:cNvSpPr>
            <a:spLocks noGrp="1"/>
          </p:cNvSpPr>
          <p:nvPr>
            <p:ph type="title"/>
          </p:nvPr>
        </p:nvSpPr>
        <p:spPr>
          <a:xfrm>
            <a:off x="685800" y="977704"/>
            <a:ext cx="2742028" cy="4114800"/>
          </a:xfrm>
        </p:spPr>
        <p:txBody>
          <a:bodyPr anchor="ctr">
            <a:normAutofit/>
          </a:bodyPr>
          <a:lstStyle/>
          <a:p>
            <a:pPr algn="ctr"/>
            <a:r>
              <a:rPr lang="lt-LT" sz="2400" dirty="0">
                <a:solidFill>
                  <a:schemeClr val="bg2"/>
                </a:solidFill>
                <a:latin typeface="Times New Roman" panose="02020603050405020304" pitchFamily="18" charset="0"/>
                <a:cs typeface="Times New Roman" panose="02020603050405020304" pitchFamily="18" charset="0"/>
              </a:rPr>
              <a:t>Privalomos korupcijai atsparios aplinkos kūrimo priemonės</a:t>
            </a:r>
          </a:p>
        </p:txBody>
      </p:sp>
      <p:sp>
        <p:nvSpPr>
          <p:cNvPr id="12" name="Rectangle 11">
            <a:extLst>
              <a:ext uri="{FF2B5EF4-FFF2-40B4-BE49-F238E27FC236}">
                <a16:creationId xmlns:a16="http://schemas.microsoft.com/office/drawing/2014/main" id="{5E1FEFA6-7D4F-4746-AE64-D4D52FE76D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62500" y="685800"/>
            <a:ext cx="6743700"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urinio vietos rezervavimo ženklas 2">
            <a:extLst>
              <a:ext uri="{FF2B5EF4-FFF2-40B4-BE49-F238E27FC236}">
                <a16:creationId xmlns:a16="http://schemas.microsoft.com/office/drawing/2014/main" id="{166AA0CF-33D6-4DE7-929E-0864FB645562}"/>
              </a:ext>
            </a:extLst>
          </p:cNvPr>
          <p:cNvSpPr>
            <a:spLocks noGrp="1"/>
          </p:cNvSpPr>
          <p:nvPr>
            <p:ph idx="1"/>
          </p:nvPr>
        </p:nvSpPr>
        <p:spPr>
          <a:xfrm>
            <a:off x="5310963" y="1270591"/>
            <a:ext cx="5631357" cy="4708178"/>
          </a:xfrm>
        </p:spPr>
        <p:txBody>
          <a:bodyPr anchor="ctr">
            <a:normAutofit/>
          </a:bodyPr>
          <a:lstStyle/>
          <a:p>
            <a:pPr algn="just">
              <a:lnSpc>
                <a:spcPct val="90000"/>
              </a:lnSpc>
            </a:pPr>
            <a:r>
              <a:rPr lang="lt-LT" sz="1800" dirty="0">
                <a:latin typeface="Times New Roman" panose="02020603050405020304" pitchFamily="18" charset="0"/>
                <a:cs typeface="Times New Roman" panose="02020603050405020304" pitchFamily="18" charset="0"/>
              </a:rPr>
              <a:t>Teisės, darbo pareigų pažeidimų (įskaitant korupcinio pobūdžio) prevencija ir tyrimas</a:t>
            </a:r>
          </a:p>
          <a:p>
            <a:pPr algn="just">
              <a:lnSpc>
                <a:spcPct val="90000"/>
              </a:lnSpc>
            </a:pPr>
            <a:r>
              <a:rPr lang="lt-LT" sz="1800" dirty="0">
                <a:latin typeface="Times New Roman" panose="02020603050405020304" pitchFamily="18" charset="0"/>
                <a:cs typeface="Times New Roman" panose="02020603050405020304" pitchFamily="18" charset="0"/>
              </a:rPr>
              <a:t>Korupcijos rizikos valdymo vertinimas</a:t>
            </a:r>
          </a:p>
          <a:p>
            <a:pPr algn="just">
              <a:lnSpc>
                <a:spcPct val="90000"/>
              </a:lnSpc>
            </a:pPr>
            <a:r>
              <a:rPr lang="lt-LT" sz="1800" dirty="0">
                <a:latin typeface="Times New Roman" panose="02020603050405020304" pitchFamily="18" charset="0"/>
                <a:cs typeface="Times New Roman" panose="02020603050405020304" pitchFamily="18" charset="0"/>
              </a:rPr>
              <a:t>Informacijos apie asmenį surinkimas ir vertinimas</a:t>
            </a:r>
          </a:p>
          <a:p>
            <a:pPr algn="just">
              <a:lnSpc>
                <a:spcPct val="90000"/>
              </a:lnSpc>
            </a:pPr>
            <a:r>
              <a:rPr lang="lt-LT" sz="1800" dirty="0">
                <a:latin typeface="Times New Roman" panose="02020603050405020304" pitchFamily="18" charset="0"/>
                <a:cs typeface="Times New Roman" panose="02020603050405020304" pitchFamily="18" charset="0"/>
              </a:rPr>
              <a:t>Atsparumo korupcijai lygio nustatymas </a:t>
            </a:r>
          </a:p>
          <a:p>
            <a:pPr algn="just">
              <a:lnSpc>
                <a:spcPct val="90000"/>
              </a:lnSpc>
            </a:pPr>
            <a:r>
              <a:rPr lang="lt-LT" sz="1800" dirty="0">
                <a:latin typeface="Times New Roman" panose="02020603050405020304" pitchFamily="18" charset="0"/>
                <a:cs typeface="Times New Roman" panose="02020603050405020304" pitchFamily="18" charset="0"/>
              </a:rPr>
              <a:t>Darbuotojų viešųjų ir privačių interesų deklaravimo ir interesų derinimo praktikos kontrolė ir stebėsena</a:t>
            </a:r>
          </a:p>
          <a:p>
            <a:pPr algn="just">
              <a:lnSpc>
                <a:spcPct val="90000"/>
              </a:lnSpc>
            </a:pPr>
            <a:r>
              <a:rPr lang="lt-LT" sz="1800" dirty="0">
                <a:latin typeface="Times New Roman" panose="02020603050405020304" pitchFamily="18" charset="0"/>
                <a:cs typeface="Times New Roman" panose="02020603050405020304" pitchFamily="18" charset="0"/>
              </a:rPr>
              <a:t>Darbuotojų antikorupcinio sąmoningumo didinimas </a:t>
            </a:r>
          </a:p>
          <a:p>
            <a:pPr algn="just">
              <a:lnSpc>
                <a:spcPct val="90000"/>
              </a:lnSpc>
            </a:pPr>
            <a:r>
              <a:rPr lang="lt-LT" sz="1800" dirty="0">
                <a:latin typeface="Times New Roman" panose="02020603050405020304" pitchFamily="18" charset="0"/>
                <a:cs typeface="Times New Roman" panose="02020603050405020304" pitchFamily="18" charset="0"/>
              </a:rPr>
              <a:t>Antikorupcinio elgesio standartų diegimas </a:t>
            </a:r>
          </a:p>
          <a:p>
            <a:pPr algn="just">
              <a:lnSpc>
                <a:spcPct val="90000"/>
              </a:lnSpc>
            </a:pPr>
            <a:r>
              <a:rPr lang="lt-LT" sz="1800" dirty="0">
                <a:latin typeface="Times New Roman" panose="02020603050405020304" pitchFamily="18" charset="0"/>
                <a:cs typeface="Times New Roman" panose="02020603050405020304" pitchFamily="18" charset="0"/>
              </a:rPr>
              <a:t>Pranešimas apie korupcinio pobūdžio nusikalstamas veikas </a:t>
            </a:r>
          </a:p>
          <a:p>
            <a:pPr algn="just">
              <a:lnSpc>
                <a:spcPct val="90000"/>
              </a:lnSpc>
            </a:pPr>
            <a:r>
              <a:rPr lang="lt-LT" sz="1800" dirty="0">
                <a:latin typeface="Times New Roman" panose="02020603050405020304" pitchFamily="18" charset="0"/>
                <a:cs typeface="Times New Roman" panose="02020603050405020304" pitchFamily="18" charset="0"/>
              </a:rPr>
              <a:t>Vidinio informacijos apie pažeidimus teikimo kanalo diegimas</a:t>
            </a:r>
          </a:p>
          <a:p>
            <a:pPr>
              <a:lnSpc>
                <a:spcPct val="90000"/>
              </a:lnSpc>
            </a:pPr>
            <a:endParaRPr lang="lt-LT" sz="1700" dirty="0"/>
          </a:p>
        </p:txBody>
      </p:sp>
    </p:spTree>
    <p:extLst>
      <p:ext uri="{BB962C8B-B14F-4D97-AF65-F5344CB8AC3E}">
        <p14:creationId xmlns:p14="http://schemas.microsoft.com/office/powerpoint/2010/main" val="9554870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6753ACD-8389-4A4D-8E6D-14DCDB250C9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A7C3535-4FB5-4E5B-BDFE-FA61877AF1A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8528" y="685800"/>
            <a:ext cx="4063972"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avadinimas 1">
            <a:extLst>
              <a:ext uri="{FF2B5EF4-FFF2-40B4-BE49-F238E27FC236}">
                <a16:creationId xmlns:a16="http://schemas.microsoft.com/office/drawing/2014/main" id="{A4FEBF6F-45E8-4CE3-B1B0-EC72240554C8}"/>
              </a:ext>
            </a:extLst>
          </p:cNvPr>
          <p:cNvSpPr>
            <a:spLocks noGrp="1"/>
          </p:cNvSpPr>
          <p:nvPr>
            <p:ph type="title"/>
          </p:nvPr>
        </p:nvSpPr>
        <p:spPr>
          <a:xfrm>
            <a:off x="1181686" y="1371600"/>
            <a:ext cx="3048734" cy="4114800"/>
          </a:xfrm>
        </p:spPr>
        <p:txBody>
          <a:bodyPr anchor="ctr">
            <a:normAutofit/>
          </a:bodyPr>
          <a:lstStyle/>
          <a:p>
            <a:pPr algn="ctr"/>
            <a:r>
              <a:rPr lang="lt-LT" sz="2500" dirty="0">
                <a:latin typeface="Times New Roman" panose="02020603050405020304" pitchFamily="18" charset="0"/>
                <a:cs typeface="Times New Roman" panose="02020603050405020304" pitchFamily="18" charset="0"/>
              </a:rPr>
              <a:t>Pasirinktinos korupcijai atsparios aplinkos kūrimo priemonės</a:t>
            </a:r>
          </a:p>
        </p:txBody>
      </p:sp>
      <p:pic>
        <p:nvPicPr>
          <p:cNvPr id="5" name="Paveikslėlis 4" descr="Paveikslėlis, kuriame yra žinutė&#10;&#10;Automatiškai sugeneruotas aprašymas">
            <a:extLst>
              <a:ext uri="{FF2B5EF4-FFF2-40B4-BE49-F238E27FC236}">
                <a16:creationId xmlns:a16="http://schemas.microsoft.com/office/drawing/2014/main" id="{41859AC6-E175-41D9-A919-7913DA3F0EE4}"/>
              </a:ext>
            </a:extLst>
          </p:cNvPr>
          <p:cNvPicPr>
            <a:picLocks noChangeAspect="1"/>
          </p:cNvPicPr>
          <p:nvPr/>
        </p:nvPicPr>
        <p:blipFill>
          <a:blip r:embed="rId2"/>
          <a:stretch>
            <a:fillRect/>
          </a:stretch>
        </p:blipFill>
        <p:spPr>
          <a:xfrm>
            <a:off x="5653867" y="685801"/>
            <a:ext cx="5595938" cy="2498187"/>
          </a:xfrm>
          <a:prstGeom prst="rect">
            <a:avLst/>
          </a:prstGeom>
        </p:spPr>
      </p:pic>
      <p:sp>
        <p:nvSpPr>
          <p:cNvPr id="3" name="Turinio vietos rezervavimo ženklas 2">
            <a:extLst>
              <a:ext uri="{FF2B5EF4-FFF2-40B4-BE49-F238E27FC236}">
                <a16:creationId xmlns:a16="http://schemas.microsoft.com/office/drawing/2014/main" id="{96682C8F-F95F-4CB5-9E9E-E76C9588CEBE}"/>
              </a:ext>
            </a:extLst>
          </p:cNvPr>
          <p:cNvSpPr>
            <a:spLocks noGrp="1"/>
          </p:cNvSpPr>
          <p:nvPr>
            <p:ph idx="1"/>
          </p:nvPr>
        </p:nvSpPr>
        <p:spPr>
          <a:xfrm>
            <a:off x="5410200" y="3429000"/>
            <a:ext cx="6083272" cy="2793609"/>
          </a:xfrm>
        </p:spPr>
        <p:txBody>
          <a:bodyPr>
            <a:normAutofit/>
          </a:bodyPr>
          <a:lstStyle/>
          <a:p>
            <a:pPr algn="just">
              <a:lnSpc>
                <a:spcPct val="90000"/>
              </a:lnSpc>
            </a:pPr>
            <a:r>
              <a:rPr lang="lt-LT" sz="2000" dirty="0">
                <a:latin typeface="Times New Roman" panose="02020603050405020304" pitchFamily="18" charset="0"/>
                <a:cs typeface="Times New Roman" panose="02020603050405020304" pitchFamily="18" charset="0"/>
              </a:rPr>
              <a:t>Korupcijos pasireiškimo tikimybės nustatymas</a:t>
            </a:r>
          </a:p>
          <a:p>
            <a:pPr algn="just">
              <a:lnSpc>
                <a:spcPct val="90000"/>
              </a:lnSpc>
            </a:pPr>
            <a:r>
              <a:rPr lang="lt-LT" sz="2000" dirty="0">
                <a:latin typeface="Times New Roman" panose="02020603050405020304" pitchFamily="18" charset="0"/>
                <a:cs typeface="Times New Roman" panose="02020603050405020304" pitchFamily="18" charset="0"/>
              </a:rPr>
              <a:t>Teisės aktų projektų antikorupcinis vertinimas, jei nepriimami teisės aktai, numatyti korupcijos prevencijos įstatyme</a:t>
            </a:r>
          </a:p>
          <a:p>
            <a:pPr algn="just">
              <a:lnSpc>
                <a:spcPct val="90000"/>
              </a:lnSpc>
            </a:pPr>
            <a:r>
              <a:rPr lang="lt-LT" sz="2000" dirty="0">
                <a:latin typeface="Times New Roman" panose="02020603050405020304" pitchFamily="18" charset="0"/>
                <a:cs typeface="Times New Roman" panose="02020603050405020304" pitchFamily="18" charset="0"/>
              </a:rPr>
              <a:t>Korupcijos prevencijos veiksmų plano rengimas ir jo stebėsena</a:t>
            </a:r>
          </a:p>
          <a:p>
            <a:pPr algn="just">
              <a:lnSpc>
                <a:spcPct val="90000"/>
              </a:lnSpc>
            </a:pPr>
            <a:r>
              <a:rPr lang="lt-LT" sz="2000" dirty="0">
                <a:latin typeface="Times New Roman" panose="02020603050405020304" pitchFamily="18" charset="0"/>
                <a:cs typeface="Times New Roman" panose="02020603050405020304" pitchFamily="18" charset="0"/>
              </a:rPr>
              <a:t>Kitos korupcijai atsparios aplinkos kūrimo priemonės</a:t>
            </a:r>
          </a:p>
          <a:p>
            <a:pPr>
              <a:lnSpc>
                <a:spcPct val="90000"/>
              </a:lnSpc>
            </a:pPr>
            <a:endParaRPr lang="lt-LT" sz="2000" dirty="0"/>
          </a:p>
        </p:txBody>
      </p:sp>
    </p:spTree>
    <p:extLst>
      <p:ext uri="{BB962C8B-B14F-4D97-AF65-F5344CB8AC3E}">
        <p14:creationId xmlns:p14="http://schemas.microsoft.com/office/powerpoint/2010/main" val="1904908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309FA25-1772-4961-90BE-D39F20067CD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A7C3535-4FB5-4E5B-BDFE-FA61877AF1A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781800" cy="68580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urinio vietos rezervavimo ženklas 2">
            <a:extLst>
              <a:ext uri="{FF2B5EF4-FFF2-40B4-BE49-F238E27FC236}">
                <a16:creationId xmlns:a16="http://schemas.microsoft.com/office/drawing/2014/main" id="{820DD12D-AA0E-4340-BBEB-88F33B8A4E10}"/>
              </a:ext>
            </a:extLst>
          </p:cNvPr>
          <p:cNvSpPr>
            <a:spLocks noGrp="1"/>
          </p:cNvSpPr>
          <p:nvPr>
            <p:ph idx="1"/>
          </p:nvPr>
        </p:nvSpPr>
        <p:spPr>
          <a:xfrm>
            <a:off x="351972" y="641495"/>
            <a:ext cx="5485227" cy="5918962"/>
          </a:xfrm>
        </p:spPr>
        <p:txBody>
          <a:bodyPr>
            <a:normAutofit/>
          </a:bodyPr>
          <a:lstStyle/>
          <a:p>
            <a:pPr algn="just">
              <a:lnSpc>
                <a:spcPct val="90000"/>
              </a:lnSpc>
            </a:pPr>
            <a:r>
              <a:rPr lang="lt-LT" sz="2000" dirty="0">
                <a:latin typeface="Times New Roman" panose="02020603050405020304" pitchFamily="18" charset="0"/>
                <a:cs typeface="Times New Roman" panose="02020603050405020304" pitchFamily="18" charset="0"/>
              </a:rPr>
              <a:t>Korupcija – bet koks asmenų, dirbančių valstybės tarnyboje (valstybės politiko, teisėjo, valstybės pareigūno, valstybės tarnautojo ir kito jam prilyginto asmens) arba privačiajame sektoriuje, elgesys, neatitinkantis jiems suteiktų įgaliojimų, teisės aktuose ar įmonių vidaus taisyklėse nustatytų elgesio standartų, siekiant naudos sau ar kitiems asmenims ir taip pakenkiant valstybės ar atskirų fizinių arba juridinių asmenų interesams.</a:t>
            </a:r>
          </a:p>
          <a:p>
            <a:pPr algn="just">
              <a:lnSpc>
                <a:spcPct val="90000"/>
              </a:lnSpc>
            </a:pPr>
            <a:r>
              <a:rPr lang="lt-LT" sz="2000" dirty="0">
                <a:latin typeface="Times New Roman" panose="02020603050405020304" pitchFamily="18" charset="0"/>
                <a:cs typeface="Times New Roman" panose="02020603050405020304" pitchFamily="18" charset="0"/>
              </a:rPr>
              <a:t>Korupcija yra pavojingas ir sudėtingas reiškinys, darantis didelę žalą valstybei, visuomenei, žmogaus teisėms. Korupcija susijusi ne tik su sąžiningumo ir etikos, bet ir su ekonominiais klausimais, nes ji kenkia teisėtai ekonomikai, t. y. sąžiningoms prekybos, investicijų ir konkurencijos aplinkybėms ir sąlygoms valstybėje. </a:t>
            </a:r>
          </a:p>
          <a:p>
            <a:pPr>
              <a:lnSpc>
                <a:spcPct val="90000"/>
              </a:lnSpc>
            </a:pPr>
            <a:endParaRPr lang="lt-LT" sz="1900" dirty="0"/>
          </a:p>
        </p:txBody>
      </p:sp>
      <p:pic>
        <p:nvPicPr>
          <p:cNvPr id="5" name="Paveikslėlis 4">
            <a:extLst>
              <a:ext uri="{FF2B5EF4-FFF2-40B4-BE49-F238E27FC236}">
                <a16:creationId xmlns:a16="http://schemas.microsoft.com/office/drawing/2014/main" id="{39F1635C-30A4-45D9-BF37-07EBE94AC78C}"/>
              </a:ext>
            </a:extLst>
          </p:cNvPr>
          <p:cNvPicPr>
            <a:picLocks noChangeAspect="1"/>
          </p:cNvPicPr>
          <p:nvPr/>
        </p:nvPicPr>
        <p:blipFill>
          <a:blip r:embed="rId2"/>
          <a:stretch>
            <a:fillRect/>
          </a:stretch>
        </p:blipFill>
        <p:spPr>
          <a:xfrm>
            <a:off x="7480328" y="2004848"/>
            <a:ext cx="4025872" cy="2848304"/>
          </a:xfrm>
          <a:prstGeom prst="rect">
            <a:avLst/>
          </a:prstGeom>
        </p:spPr>
      </p:pic>
    </p:spTree>
    <p:extLst>
      <p:ext uri="{BB962C8B-B14F-4D97-AF65-F5344CB8AC3E}">
        <p14:creationId xmlns:p14="http://schemas.microsoft.com/office/powerpoint/2010/main" val="17317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129AE00-6D8C-41D7-8B33-B44A25E0D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9E793DA-F1DD-4288-A72D-1AFC134DB2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1"/>
            <a:ext cx="7467601"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urinio vietos rezervavimo ženklas 2">
            <a:extLst>
              <a:ext uri="{FF2B5EF4-FFF2-40B4-BE49-F238E27FC236}">
                <a16:creationId xmlns:a16="http://schemas.microsoft.com/office/drawing/2014/main" id="{419A90E8-06D3-4C4E-BEEC-46721149C367}"/>
              </a:ext>
            </a:extLst>
          </p:cNvPr>
          <p:cNvSpPr>
            <a:spLocks noGrp="1"/>
          </p:cNvSpPr>
          <p:nvPr>
            <p:ph idx="1"/>
          </p:nvPr>
        </p:nvSpPr>
        <p:spPr>
          <a:xfrm>
            <a:off x="1284651" y="2135939"/>
            <a:ext cx="6239050" cy="3501926"/>
          </a:xfrm>
        </p:spPr>
        <p:txBody>
          <a:bodyPr>
            <a:normAutofit/>
          </a:bodyPr>
          <a:lstStyle/>
          <a:p>
            <a:pPr algn="just">
              <a:lnSpc>
                <a:spcPct val="90000"/>
              </a:lnSpc>
            </a:pPr>
            <a:r>
              <a:rPr lang="lt-LT" sz="1900" dirty="0">
                <a:latin typeface="Times New Roman" panose="02020603050405020304" pitchFamily="18" charset="0"/>
                <a:cs typeface="Times New Roman" panose="02020603050405020304" pitchFamily="18" charset="0"/>
              </a:rPr>
              <a:t>Kiekvienas pripažintų, jog darbe mes praleidžiame didesnę savo laiko dalį, palyginus su tuo laiku, kurį praleidžiame namuose su šeima ar draugais. Todėl darbo vieta įmonėje, organizacijoje kartais vadinama antraisiais namais, tai lyg atskira bendruomenė. Bendruomenės funkcionuoja tada, kai nariai darbštūs, pakantūs vieni kitiems.</a:t>
            </a:r>
          </a:p>
          <a:p>
            <a:pPr algn="just">
              <a:lnSpc>
                <a:spcPct val="90000"/>
              </a:lnSpc>
            </a:pPr>
            <a:r>
              <a:rPr lang="lt-LT" sz="1900" dirty="0">
                <a:latin typeface="Times New Roman" panose="02020603050405020304" pitchFamily="18" charset="0"/>
                <a:cs typeface="Times New Roman" panose="02020603050405020304" pitchFamily="18" charset="0"/>
              </a:rPr>
              <a:t>Kiekvienas iš mūsų norime dirbti ramioje atmosferoje, kad galėtume pasikliauti kolega, taip pat ir mes turime būti pasitikėjimo vertais, siekti tobulėjimo, gerbti savo kolegas, nes mus tai įpareigoja moralė, nepriklausomai nuo to ar mes jiems simpatizuojame ar jaučiame antipatiją.</a:t>
            </a:r>
          </a:p>
          <a:p>
            <a:pPr>
              <a:lnSpc>
                <a:spcPct val="90000"/>
              </a:lnSpc>
            </a:pPr>
            <a:endParaRPr lang="lt-LT" sz="1900" dirty="0"/>
          </a:p>
        </p:txBody>
      </p:sp>
      <p:pic>
        <p:nvPicPr>
          <p:cNvPr id="5" name="Paveikslėlis 4" descr="Paveikslėlis, kuriame yra spalvingas, pieštukas, vaizdas, keli&#10;&#10;Automatiškai sugeneruotas aprašymas">
            <a:extLst>
              <a:ext uri="{FF2B5EF4-FFF2-40B4-BE49-F238E27FC236}">
                <a16:creationId xmlns:a16="http://schemas.microsoft.com/office/drawing/2014/main" id="{AB0994A3-F96F-4DBC-932C-16B1418AF2AB}"/>
              </a:ext>
            </a:extLst>
          </p:cNvPr>
          <p:cNvPicPr>
            <a:picLocks noChangeAspect="1"/>
          </p:cNvPicPr>
          <p:nvPr/>
        </p:nvPicPr>
        <p:blipFill rotWithShape="1">
          <a:blip r:embed="rId2"/>
          <a:srcRect l="22106" r="21391" b="-2"/>
          <a:stretch/>
        </p:blipFill>
        <p:spPr>
          <a:xfrm>
            <a:off x="8153400" y="685800"/>
            <a:ext cx="3397211" cy="5486400"/>
          </a:xfrm>
          <a:prstGeom prst="rect">
            <a:avLst/>
          </a:prstGeom>
        </p:spPr>
      </p:pic>
    </p:spTree>
    <p:extLst>
      <p:ext uri="{BB962C8B-B14F-4D97-AF65-F5344CB8AC3E}">
        <p14:creationId xmlns:p14="http://schemas.microsoft.com/office/powerpoint/2010/main" val="39287672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F9146B-4CCD-4CDB-AB9C-458005307E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avadinimas 1">
            <a:extLst>
              <a:ext uri="{FF2B5EF4-FFF2-40B4-BE49-F238E27FC236}">
                <a16:creationId xmlns:a16="http://schemas.microsoft.com/office/drawing/2014/main" id="{532CC913-2DBE-4654-AB46-A3351DFAB10B}"/>
              </a:ext>
            </a:extLst>
          </p:cNvPr>
          <p:cNvSpPr>
            <a:spLocks noGrp="1"/>
          </p:cNvSpPr>
          <p:nvPr>
            <p:ph type="title"/>
          </p:nvPr>
        </p:nvSpPr>
        <p:spPr>
          <a:xfrm>
            <a:off x="1371599" y="1010097"/>
            <a:ext cx="9486901" cy="1010088"/>
          </a:xfrm>
        </p:spPr>
        <p:txBody>
          <a:bodyPr anchor="b">
            <a:normAutofit/>
          </a:bodyPr>
          <a:lstStyle/>
          <a:p>
            <a:pPr algn="ctr"/>
            <a:r>
              <a:rPr lang="lt-LT" dirty="0">
                <a:latin typeface="Times New Roman" panose="02020603050405020304" pitchFamily="18" charset="0"/>
                <a:cs typeface="Times New Roman" panose="02020603050405020304" pitchFamily="18" charset="0"/>
              </a:rPr>
              <a:t>Šaltiniai:</a:t>
            </a:r>
          </a:p>
        </p:txBody>
      </p:sp>
      <p:sp>
        <p:nvSpPr>
          <p:cNvPr id="3" name="Turinio vietos rezervavimo ženklas 2">
            <a:extLst>
              <a:ext uri="{FF2B5EF4-FFF2-40B4-BE49-F238E27FC236}">
                <a16:creationId xmlns:a16="http://schemas.microsoft.com/office/drawing/2014/main" id="{1ECB6AE1-8E82-4ACF-AA2A-2D4B9886AC2A}"/>
              </a:ext>
            </a:extLst>
          </p:cNvPr>
          <p:cNvSpPr>
            <a:spLocks noGrp="1"/>
          </p:cNvSpPr>
          <p:nvPr>
            <p:ph idx="1"/>
          </p:nvPr>
        </p:nvSpPr>
        <p:spPr>
          <a:xfrm>
            <a:off x="1371600" y="2206257"/>
            <a:ext cx="9486901" cy="3540642"/>
          </a:xfrm>
        </p:spPr>
        <p:txBody>
          <a:bodyPr>
            <a:normAutofit/>
          </a:bodyPr>
          <a:lstStyle/>
          <a:p>
            <a:pPr marL="457200" indent="-457200">
              <a:lnSpc>
                <a:spcPct val="90000"/>
              </a:lnSpc>
              <a:buFont typeface="+mj-lt"/>
              <a:buAutoNum type="arabicPeriod"/>
            </a:pPr>
            <a:r>
              <a:rPr lang="lt-LT" sz="1900" dirty="0" err="1">
                <a:latin typeface="Times New Roman" panose="02020603050405020304" pitchFamily="18" charset="0"/>
                <a:cs typeface="Times New Roman" panose="02020603050405020304" pitchFamily="18" charset="0"/>
              </a:rPr>
              <a:t>Paužuolienė</a:t>
            </a:r>
            <a:r>
              <a:rPr lang="lt-LT" sz="1900" dirty="0">
                <a:latin typeface="Times New Roman" panose="02020603050405020304" pitchFamily="18" charset="0"/>
                <a:cs typeface="Times New Roman" panose="02020603050405020304" pitchFamily="18" charset="0"/>
              </a:rPr>
              <a:t>, J., Benetienė, I. (2013). Etikos kodeksas švietimo įstaigoje: darbuotojų ir studentų požiūris. Vadyba Nr. 1(22) ISSN 1648-7974.</a:t>
            </a:r>
          </a:p>
          <a:p>
            <a:pPr marL="457200" indent="-457200">
              <a:lnSpc>
                <a:spcPct val="90000"/>
              </a:lnSpc>
              <a:buFont typeface="+mj-lt"/>
              <a:buAutoNum type="arabicPeriod"/>
            </a:pPr>
            <a:r>
              <a:rPr lang="lt-LT" sz="1900" dirty="0">
                <a:latin typeface="Times New Roman" panose="02020603050405020304" pitchFamily="18" charset="0"/>
                <a:cs typeface="Times New Roman" panose="02020603050405020304" pitchFamily="18" charset="0"/>
              </a:rPr>
              <a:t>Specialiųjų tyrimų tarnyba. (2018).Antikorupcinės aplinkos viešajame sektoriuje kūrimo ir įgyvendinimo vadovas. Vilnius.</a:t>
            </a:r>
          </a:p>
          <a:p>
            <a:pPr marL="457200" indent="-457200">
              <a:lnSpc>
                <a:spcPct val="90000"/>
              </a:lnSpc>
              <a:buFont typeface="+mj-lt"/>
              <a:buAutoNum type="arabicPeriod"/>
            </a:pPr>
            <a:r>
              <a:rPr lang="lt-LT" sz="1900" dirty="0">
                <a:latin typeface="Times New Roman" panose="02020603050405020304" pitchFamily="18" charset="0"/>
                <a:cs typeface="Times New Roman" panose="02020603050405020304" pitchFamily="18" charset="0"/>
              </a:rPr>
              <a:t>Pruskus, V. (2002). Verslo etika. Vilnius.</a:t>
            </a:r>
          </a:p>
          <a:p>
            <a:pPr marL="457200" indent="-457200">
              <a:lnSpc>
                <a:spcPct val="90000"/>
              </a:lnSpc>
              <a:buFont typeface="+mj-lt"/>
              <a:buAutoNum type="arabicPeriod"/>
            </a:pPr>
            <a:r>
              <a:rPr lang="lt-LT" sz="1900" dirty="0">
                <a:latin typeface="Times New Roman" panose="02020603050405020304" pitchFamily="18" charset="0"/>
                <a:cs typeface="Times New Roman" panose="02020603050405020304" pitchFamily="18" charset="0"/>
              </a:rPr>
              <a:t>Lietuvos Respublikos korupcijos prevencijos įstatymas. 2002 m. gegužės 28 d. Nr. IX-904. Prieiga per internetą: https://e-seimas.lrs.lt/portal/legalAct/lt/TAD/TAIS.168154/mhftCCPxWB</a:t>
            </a:r>
          </a:p>
          <a:p>
            <a:pPr marL="457200" indent="-457200">
              <a:lnSpc>
                <a:spcPct val="90000"/>
              </a:lnSpc>
              <a:buFont typeface="+mj-lt"/>
              <a:buAutoNum type="arabicPeriod"/>
            </a:pPr>
            <a:r>
              <a:rPr lang="lt-LT" sz="1900" dirty="0">
                <a:latin typeface="Times New Roman" panose="02020603050405020304" pitchFamily="18" charset="0"/>
                <a:cs typeface="Times New Roman" panose="02020603050405020304" pitchFamily="18" charset="0"/>
              </a:rPr>
              <a:t>Skaidrumo akademija, (2022). Pagrindiniai žingsniai kuriant korupcijai atsparią aplinką švietimo įstaigose. Prieiga per internetą: https://skaidrumoakademija.lt/gerosios-praktikos/karaliaus-mindaugo-profesinio-mokymo-centro/</a:t>
            </a:r>
          </a:p>
          <a:p>
            <a:pPr>
              <a:lnSpc>
                <a:spcPct val="90000"/>
              </a:lnSpc>
            </a:pPr>
            <a:endParaRPr lang="lt-LT" sz="1900" dirty="0"/>
          </a:p>
        </p:txBody>
      </p:sp>
    </p:spTree>
    <p:extLst>
      <p:ext uri="{BB962C8B-B14F-4D97-AF65-F5344CB8AC3E}">
        <p14:creationId xmlns:p14="http://schemas.microsoft.com/office/powerpoint/2010/main" val="4012938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EB11D716-C386-4458-B509-DF66B4C0B9C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DE1BE3E3-58C1-4A81-90ED-54387D0F1B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781800"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urinio vietos rezervavimo ženklas 2">
            <a:extLst>
              <a:ext uri="{FF2B5EF4-FFF2-40B4-BE49-F238E27FC236}">
                <a16:creationId xmlns:a16="http://schemas.microsoft.com/office/drawing/2014/main" id="{DBD5F5C7-C289-4238-97A3-4BCED2C55425}"/>
              </a:ext>
            </a:extLst>
          </p:cNvPr>
          <p:cNvSpPr>
            <a:spLocks noGrp="1"/>
          </p:cNvSpPr>
          <p:nvPr>
            <p:ph idx="1"/>
          </p:nvPr>
        </p:nvSpPr>
        <p:spPr>
          <a:xfrm>
            <a:off x="685798" y="685799"/>
            <a:ext cx="5410201" cy="5874657"/>
          </a:xfrm>
        </p:spPr>
        <p:txBody>
          <a:bodyPr>
            <a:normAutofit/>
          </a:bodyPr>
          <a:lstStyle/>
          <a:p>
            <a:pPr algn="just">
              <a:lnSpc>
                <a:spcPct val="90000"/>
              </a:lnSpc>
            </a:pPr>
            <a:r>
              <a:rPr lang="lt-LT" sz="2000" dirty="0">
                <a:latin typeface="Times New Roman" panose="02020603050405020304" pitchFamily="18" charset="0"/>
                <a:cs typeface="Times New Roman" panose="02020603050405020304" pitchFamily="18" charset="0"/>
              </a:rPr>
              <a:t>Organizacijos, ypač užsiimančios švietimu, rūpinasi ne tik techniniu ar praktiniu veiklos vykdymu, tačiau joms svarbiausia „etiškai korektiškai atlikti savo pareigas“. Šių dviejų aspektų suderinimas užtikrina kokybę ir kelia visuomenės pasitikėjimą konkrečia profesija ir </a:t>
            </a:r>
            <a:r>
              <a:rPr lang="lt-LT" sz="2000">
                <a:latin typeface="Times New Roman" panose="02020603050405020304" pitchFamily="18" charset="0"/>
                <a:cs typeface="Times New Roman" panose="02020603050405020304" pitchFamily="18" charset="0"/>
              </a:rPr>
              <a:t>jos atstovais.</a:t>
            </a:r>
            <a:endParaRPr lang="lt-LT" sz="2000" dirty="0">
              <a:latin typeface="Times New Roman" panose="02020603050405020304" pitchFamily="18" charset="0"/>
              <a:cs typeface="Times New Roman" panose="02020603050405020304" pitchFamily="18" charset="0"/>
            </a:endParaRPr>
          </a:p>
          <a:p>
            <a:pPr algn="just">
              <a:lnSpc>
                <a:spcPct val="90000"/>
              </a:lnSpc>
            </a:pPr>
            <a:r>
              <a:rPr lang="lt-LT" sz="2000" dirty="0">
                <a:latin typeface="Times New Roman" panose="02020603050405020304" pitchFamily="18" charset="0"/>
                <a:cs typeface="Times New Roman" panose="02020603050405020304" pitchFamily="18" charset="0"/>
              </a:rPr>
              <a:t>Etikos problema – tai netinkamai padarytas sprendimas ar atliktas veiksmas, pažeidžiant nusistovėjusias asmeninės ar profesinės etikos normas.</a:t>
            </a:r>
          </a:p>
          <a:p>
            <a:pPr algn="just">
              <a:lnSpc>
                <a:spcPct val="90000"/>
              </a:lnSpc>
            </a:pPr>
            <a:r>
              <a:rPr lang="lt-LT" sz="2000" dirty="0">
                <a:latin typeface="Times New Roman" panose="02020603050405020304" pitchFamily="18" charset="0"/>
                <a:cs typeface="Times New Roman" panose="02020603050405020304" pitchFamily="18" charset="0"/>
              </a:rPr>
              <a:t>Etikos kodeksas kaip antikorupcinio elgesio standartų diegimo priemonė.</a:t>
            </a:r>
          </a:p>
          <a:p>
            <a:pPr algn="just">
              <a:lnSpc>
                <a:spcPct val="90000"/>
              </a:lnSpc>
            </a:pPr>
            <a:r>
              <a:rPr lang="lt-LT" sz="2000" dirty="0">
                <a:latin typeface="Times New Roman" panose="02020603050405020304" pitchFamily="18" charset="0"/>
                <a:cs typeface="Times New Roman" panose="02020603050405020304" pitchFamily="18" charset="0"/>
              </a:rPr>
              <a:t>Etikos kodeksai gali būti laikomi veiksmingos įstaigos, įmonės, organizacijos geros reputacijos ir savitarpio pasitikėjimo kūrimo priemone.</a:t>
            </a:r>
          </a:p>
          <a:p>
            <a:pPr marL="0" indent="0">
              <a:lnSpc>
                <a:spcPct val="90000"/>
              </a:lnSpc>
              <a:buNone/>
            </a:pPr>
            <a:endParaRPr lang="lt-LT" sz="1700" dirty="0"/>
          </a:p>
        </p:txBody>
      </p:sp>
      <p:pic>
        <p:nvPicPr>
          <p:cNvPr id="5" name="Paveikslėlis 4">
            <a:extLst>
              <a:ext uri="{FF2B5EF4-FFF2-40B4-BE49-F238E27FC236}">
                <a16:creationId xmlns:a16="http://schemas.microsoft.com/office/drawing/2014/main" id="{81034970-F779-4EE3-887D-316E38C9B681}"/>
              </a:ext>
            </a:extLst>
          </p:cNvPr>
          <p:cNvPicPr>
            <a:picLocks noChangeAspect="1"/>
          </p:cNvPicPr>
          <p:nvPr/>
        </p:nvPicPr>
        <p:blipFill rotWithShape="1">
          <a:blip r:embed="rId2"/>
          <a:srcRect l="22027" r="4362"/>
          <a:stretch/>
        </p:blipFill>
        <p:spPr>
          <a:xfrm>
            <a:off x="7467600" y="685800"/>
            <a:ext cx="4038600" cy="5486400"/>
          </a:xfrm>
          <a:prstGeom prst="rect">
            <a:avLst/>
          </a:prstGeom>
        </p:spPr>
      </p:pic>
    </p:spTree>
    <p:extLst>
      <p:ext uri="{BB962C8B-B14F-4D97-AF65-F5344CB8AC3E}">
        <p14:creationId xmlns:p14="http://schemas.microsoft.com/office/powerpoint/2010/main" val="3256323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8BBC959F-CAB6-4E23-81DE-E0BBF2B7E07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7A94DEED-5E0F-4E41-A445-58C14864C34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767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avadinimas 1">
            <a:extLst>
              <a:ext uri="{FF2B5EF4-FFF2-40B4-BE49-F238E27FC236}">
                <a16:creationId xmlns:a16="http://schemas.microsoft.com/office/drawing/2014/main" id="{3F7D48B6-84EE-46A1-83EE-CCB3EB583B86}"/>
              </a:ext>
            </a:extLst>
          </p:cNvPr>
          <p:cNvSpPr>
            <a:spLocks noGrp="1"/>
          </p:cNvSpPr>
          <p:nvPr>
            <p:ph type="title"/>
          </p:nvPr>
        </p:nvSpPr>
        <p:spPr>
          <a:xfrm>
            <a:off x="685800" y="1371600"/>
            <a:ext cx="2742028" cy="4114800"/>
          </a:xfrm>
        </p:spPr>
        <p:txBody>
          <a:bodyPr anchor="ctr">
            <a:normAutofit/>
          </a:bodyPr>
          <a:lstStyle/>
          <a:p>
            <a:pPr algn="ctr"/>
            <a:r>
              <a:rPr lang="lt-LT">
                <a:solidFill>
                  <a:schemeClr val="bg2"/>
                </a:solidFill>
                <a:latin typeface="Times New Roman" panose="02020603050405020304" pitchFamily="18" charset="0"/>
                <a:cs typeface="Times New Roman" panose="02020603050405020304" pitchFamily="18" charset="0"/>
              </a:rPr>
              <a:t>Etikos kodekso paskirtis </a:t>
            </a:r>
          </a:p>
        </p:txBody>
      </p:sp>
      <p:sp>
        <p:nvSpPr>
          <p:cNvPr id="16" name="Rectangle 11">
            <a:extLst>
              <a:ext uri="{FF2B5EF4-FFF2-40B4-BE49-F238E27FC236}">
                <a16:creationId xmlns:a16="http://schemas.microsoft.com/office/drawing/2014/main" id="{5E1FEFA6-7D4F-4746-AE64-D4D52FE76D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62500" y="685800"/>
            <a:ext cx="6743700"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urinio vietos rezervavimo ženklas 2">
            <a:extLst>
              <a:ext uri="{FF2B5EF4-FFF2-40B4-BE49-F238E27FC236}">
                <a16:creationId xmlns:a16="http://schemas.microsoft.com/office/drawing/2014/main" id="{C74BB3AC-C015-492D-AE53-63EB8E9BAD63}"/>
              </a:ext>
            </a:extLst>
          </p:cNvPr>
          <p:cNvSpPr>
            <a:spLocks noGrp="1"/>
          </p:cNvSpPr>
          <p:nvPr>
            <p:ph idx="1"/>
          </p:nvPr>
        </p:nvSpPr>
        <p:spPr>
          <a:xfrm>
            <a:off x="5310963" y="1270591"/>
            <a:ext cx="5631357" cy="4364666"/>
          </a:xfrm>
        </p:spPr>
        <p:txBody>
          <a:bodyPr anchor="ctr">
            <a:normAutofit/>
          </a:bodyPr>
          <a:lstStyle/>
          <a:p>
            <a:pPr algn="just"/>
            <a:r>
              <a:rPr lang="lt-LT" sz="2000" dirty="0">
                <a:latin typeface="Times New Roman" panose="02020603050405020304" pitchFamily="18" charset="0"/>
                <a:cs typeface="Times New Roman" panose="02020603050405020304" pitchFamily="18" charset="0"/>
              </a:rPr>
              <a:t>Sudaryti darbuotojams sąlygas veikti lanksčiai, profesionaliai, nesiimti netinkamų, nebūtinų priemonių nustatytiems tikslams pasiekti.</a:t>
            </a:r>
          </a:p>
          <a:p>
            <a:pPr algn="just"/>
            <a:r>
              <a:rPr lang="lt-LT" sz="2000" dirty="0">
                <a:latin typeface="Times New Roman" panose="02020603050405020304" pitchFamily="18" charset="0"/>
                <a:cs typeface="Times New Roman" panose="02020603050405020304" pitchFamily="18" charset="0"/>
              </a:rPr>
              <a:t>Apibrėžti etikos standartus, dorovinius vertinimus, kurie motyvuotų individus identifikuotis su savo darboviete, būti lojaliems organizacijai, apmąstyti savo veiklą komandinio darbo kontekstuose.</a:t>
            </a:r>
          </a:p>
          <a:p>
            <a:pPr algn="just"/>
            <a:r>
              <a:rPr lang="lt-LT" sz="2000" dirty="0">
                <a:latin typeface="Times New Roman" panose="02020603050405020304" pitchFamily="18" charset="0"/>
                <a:cs typeface="Times New Roman" panose="02020603050405020304" pitchFamily="18" charset="0"/>
              </a:rPr>
              <a:t>Padėti išryškinti teigiamas asmenines ir profesines organizacijos narių savybes bei eliminuojančia netinkamas (tokias kaip neatsakingumas, nesąžiningumas, aplaidumas), reguliuojančia atskirų profesijų atstovų elgesį.</a:t>
            </a:r>
          </a:p>
          <a:p>
            <a:endParaRPr lang="lt-LT" sz="2000" dirty="0"/>
          </a:p>
        </p:txBody>
      </p:sp>
    </p:spTree>
    <p:extLst>
      <p:ext uri="{BB962C8B-B14F-4D97-AF65-F5344CB8AC3E}">
        <p14:creationId xmlns:p14="http://schemas.microsoft.com/office/powerpoint/2010/main" val="3547712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8BBC959F-CAB6-4E23-81DE-E0BBF2B7E07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9">
            <a:extLst>
              <a:ext uri="{FF2B5EF4-FFF2-40B4-BE49-F238E27FC236}">
                <a16:creationId xmlns:a16="http://schemas.microsoft.com/office/drawing/2014/main" id="{7A94DEED-5E0F-4E41-A445-58C14864C34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767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avadinimas 1">
            <a:extLst>
              <a:ext uri="{FF2B5EF4-FFF2-40B4-BE49-F238E27FC236}">
                <a16:creationId xmlns:a16="http://schemas.microsoft.com/office/drawing/2014/main" id="{C536A69E-B7F7-428E-B0EC-B7C1EF729422}"/>
              </a:ext>
            </a:extLst>
          </p:cNvPr>
          <p:cNvSpPr>
            <a:spLocks noGrp="1"/>
          </p:cNvSpPr>
          <p:nvPr>
            <p:ph type="title"/>
          </p:nvPr>
        </p:nvSpPr>
        <p:spPr>
          <a:xfrm>
            <a:off x="685800" y="1371600"/>
            <a:ext cx="2742028" cy="4114800"/>
          </a:xfrm>
        </p:spPr>
        <p:txBody>
          <a:bodyPr anchor="ctr">
            <a:normAutofit/>
          </a:bodyPr>
          <a:lstStyle/>
          <a:p>
            <a:pPr algn="ctr"/>
            <a:r>
              <a:rPr lang="lt-LT">
                <a:solidFill>
                  <a:schemeClr val="bg2"/>
                </a:solidFill>
                <a:latin typeface="Times New Roman" panose="02020603050405020304" pitchFamily="18" charset="0"/>
                <a:cs typeface="Times New Roman" panose="02020603050405020304" pitchFamily="18" charset="0"/>
              </a:rPr>
              <a:t>Etikos kodekso tikslai </a:t>
            </a:r>
          </a:p>
        </p:txBody>
      </p:sp>
      <p:sp>
        <p:nvSpPr>
          <p:cNvPr id="12" name="Rectangle 11">
            <a:extLst>
              <a:ext uri="{FF2B5EF4-FFF2-40B4-BE49-F238E27FC236}">
                <a16:creationId xmlns:a16="http://schemas.microsoft.com/office/drawing/2014/main" id="{5E1FEFA6-7D4F-4746-AE64-D4D52FE76D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62500" y="685800"/>
            <a:ext cx="6743700"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urinio vietos rezervavimo ženklas 2">
            <a:extLst>
              <a:ext uri="{FF2B5EF4-FFF2-40B4-BE49-F238E27FC236}">
                <a16:creationId xmlns:a16="http://schemas.microsoft.com/office/drawing/2014/main" id="{36D568FB-BB30-408B-8031-A766123F5B8F}"/>
              </a:ext>
            </a:extLst>
          </p:cNvPr>
          <p:cNvSpPr>
            <a:spLocks noGrp="1"/>
          </p:cNvSpPr>
          <p:nvPr>
            <p:ph idx="1"/>
          </p:nvPr>
        </p:nvSpPr>
        <p:spPr>
          <a:xfrm>
            <a:off x="5310963" y="858129"/>
            <a:ext cx="5631357" cy="5205046"/>
          </a:xfrm>
        </p:spPr>
        <p:txBody>
          <a:bodyPr anchor="ctr">
            <a:normAutofit lnSpcReduction="10000"/>
          </a:bodyPr>
          <a:lstStyle/>
          <a:p>
            <a:pPr algn="just">
              <a:lnSpc>
                <a:spcPct val="90000"/>
              </a:lnSpc>
            </a:pPr>
            <a:r>
              <a:rPr lang="lt-LT" sz="1800" dirty="0">
                <a:latin typeface="Times New Roman" panose="02020603050405020304" pitchFamily="18" charset="0"/>
                <a:cs typeface="Times New Roman" panose="02020603050405020304" pitchFamily="18" charset="0"/>
              </a:rPr>
              <a:t>Sumažinti galimybę neetiškam elgesiui reikštis. </a:t>
            </a:r>
          </a:p>
          <a:p>
            <a:pPr algn="just">
              <a:lnSpc>
                <a:spcPct val="90000"/>
              </a:lnSpc>
            </a:pPr>
            <a:r>
              <a:rPr lang="lt-LT" sz="1800" dirty="0">
                <a:latin typeface="Times New Roman" panose="02020603050405020304" pitchFamily="18" charset="0"/>
                <a:cs typeface="Times New Roman" panose="02020603050405020304" pitchFamily="18" charset="0"/>
              </a:rPr>
              <a:t>Aiškiai nubrėžti atsakomybės ribas. </a:t>
            </a:r>
          </a:p>
          <a:p>
            <a:pPr algn="just">
              <a:lnSpc>
                <a:spcPct val="90000"/>
              </a:lnSpc>
            </a:pPr>
            <a:r>
              <a:rPr lang="lt-LT" sz="1800" dirty="0">
                <a:latin typeface="Times New Roman" panose="02020603050405020304" pitchFamily="18" charset="0"/>
                <a:cs typeface="Times New Roman" panose="02020603050405020304" pitchFamily="18" charset="0"/>
              </a:rPr>
              <a:t>Skatinti etines darbuotojų orientacijas. Skatinti visus profesijos atstovus ar organizacijos narius ne tik veikti, bet ir mąstyti, vadovaujantis asmeninės bei profesinės etikos reikalavimais.</a:t>
            </a:r>
          </a:p>
          <a:p>
            <a:pPr algn="just">
              <a:lnSpc>
                <a:spcPct val="90000"/>
              </a:lnSpc>
            </a:pPr>
            <a:r>
              <a:rPr lang="lt-LT" sz="1800" dirty="0">
                <a:latin typeface="Times New Roman" panose="02020603050405020304" pitchFamily="18" charset="0"/>
                <a:cs typeface="Times New Roman" panose="02020603050405020304" pitchFamily="18" charset="0"/>
              </a:rPr>
              <a:t>Atlikti moralinio švietimo funkciją. </a:t>
            </a:r>
          </a:p>
          <a:p>
            <a:pPr algn="just">
              <a:lnSpc>
                <a:spcPct val="90000"/>
              </a:lnSpc>
            </a:pPr>
            <a:r>
              <a:rPr lang="lt-LT" sz="1800" dirty="0">
                <a:latin typeface="Times New Roman" panose="02020603050405020304" pitchFamily="18" charset="0"/>
                <a:cs typeface="Times New Roman" panose="02020603050405020304" pitchFamily="18" charset="0"/>
              </a:rPr>
              <a:t>Drausminti profesijos ar organizacijos atstovus. </a:t>
            </a:r>
          </a:p>
          <a:p>
            <a:pPr algn="just">
              <a:lnSpc>
                <a:spcPct val="90000"/>
              </a:lnSpc>
            </a:pPr>
            <a:r>
              <a:rPr lang="lt-LT" sz="1800" dirty="0">
                <a:latin typeface="Times New Roman" panose="02020603050405020304" pitchFamily="18" charset="0"/>
                <a:cs typeface="Times New Roman" panose="02020603050405020304" pitchFamily="18" charset="0"/>
              </a:rPr>
              <a:t>Padėti priimti sprendimus. Kai susiduria skirtingos vertybės ir interesai ir reikia apsispręsti, darbuotojas gali tikėtis etikos kodekse rasti tam tikrus orientyrus, padedančius priimti sprendimą. </a:t>
            </a:r>
          </a:p>
          <a:p>
            <a:pPr algn="just">
              <a:lnSpc>
                <a:spcPct val="90000"/>
              </a:lnSpc>
            </a:pPr>
            <a:r>
              <a:rPr lang="lt-LT" sz="1800" dirty="0">
                <a:latin typeface="Times New Roman" panose="02020603050405020304" pitchFamily="18" charset="0"/>
                <a:cs typeface="Times New Roman" panose="02020603050405020304" pitchFamily="18" charset="0"/>
              </a:rPr>
              <a:t>Didinti visuomenės pasitikėjimą. </a:t>
            </a:r>
          </a:p>
          <a:p>
            <a:pPr algn="just">
              <a:lnSpc>
                <a:spcPct val="90000"/>
              </a:lnSpc>
            </a:pPr>
            <a:r>
              <a:rPr lang="lt-LT" sz="1800" dirty="0">
                <a:latin typeface="Times New Roman" panose="02020603050405020304" pitchFamily="18" charset="0"/>
                <a:cs typeface="Times New Roman" panose="02020603050405020304" pitchFamily="18" charset="0"/>
              </a:rPr>
              <a:t>Gerinti profesijos ir organizacijos įvaizdį visuomenės akyse. </a:t>
            </a:r>
          </a:p>
          <a:p>
            <a:pPr algn="just">
              <a:lnSpc>
                <a:spcPct val="90000"/>
              </a:lnSpc>
            </a:pPr>
            <a:r>
              <a:rPr lang="lt-LT" sz="1800" dirty="0">
                <a:latin typeface="Times New Roman" panose="02020603050405020304" pitchFamily="18" charset="0"/>
                <a:cs typeface="Times New Roman" panose="02020603050405020304" pitchFamily="18" charset="0"/>
              </a:rPr>
              <a:t>Suteikti profesijai monopoliją. </a:t>
            </a:r>
          </a:p>
          <a:p>
            <a:pPr algn="just">
              <a:lnSpc>
                <a:spcPct val="90000"/>
              </a:lnSpc>
            </a:pPr>
            <a:r>
              <a:rPr lang="lt-LT" sz="1800" dirty="0">
                <a:latin typeface="Times New Roman" panose="02020603050405020304" pitchFamily="18" charset="0"/>
                <a:cs typeface="Times New Roman" panose="02020603050405020304" pitchFamily="18" charset="0"/>
              </a:rPr>
              <a:t>Ugdyti organizacijos etiką. </a:t>
            </a:r>
          </a:p>
          <a:p>
            <a:pPr>
              <a:lnSpc>
                <a:spcPct val="90000"/>
              </a:lnSpc>
            </a:pPr>
            <a:endParaRPr lang="lt-LT" sz="1400" dirty="0"/>
          </a:p>
        </p:txBody>
      </p:sp>
    </p:spTree>
    <p:extLst>
      <p:ext uri="{BB962C8B-B14F-4D97-AF65-F5344CB8AC3E}">
        <p14:creationId xmlns:p14="http://schemas.microsoft.com/office/powerpoint/2010/main" val="1612358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4D88A92C-0BD1-4D13-9480-9CA5056B10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1">
            <a:extLst>
              <a:ext uri="{FF2B5EF4-FFF2-40B4-BE49-F238E27FC236}">
                <a16:creationId xmlns:a16="http://schemas.microsoft.com/office/drawing/2014/main" id="{F850E0BE-0A13-43E4-9007-A06960852F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1"/>
            <a:ext cx="6118275"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urinio vietos rezervavimo ženklas 2">
            <a:extLst>
              <a:ext uri="{FF2B5EF4-FFF2-40B4-BE49-F238E27FC236}">
                <a16:creationId xmlns:a16="http://schemas.microsoft.com/office/drawing/2014/main" id="{11466511-5DEE-4C81-9AA0-D521E47CDE8E}"/>
              </a:ext>
            </a:extLst>
          </p:cNvPr>
          <p:cNvSpPr>
            <a:spLocks noGrp="1"/>
          </p:cNvSpPr>
          <p:nvPr>
            <p:ph idx="1"/>
          </p:nvPr>
        </p:nvSpPr>
        <p:spPr>
          <a:xfrm>
            <a:off x="1218040" y="2146570"/>
            <a:ext cx="5118965" cy="3754499"/>
          </a:xfrm>
        </p:spPr>
        <p:txBody>
          <a:bodyPr>
            <a:normAutofit/>
          </a:bodyPr>
          <a:lstStyle/>
          <a:p>
            <a:pPr marL="0" indent="0" algn="just">
              <a:buNone/>
            </a:pPr>
            <a:r>
              <a:rPr lang="lt-LT" dirty="0">
                <a:latin typeface="Times New Roman" panose="02020603050405020304" pitchFamily="18" charset="0"/>
                <a:cs typeface="Times New Roman" panose="02020603050405020304" pitchFamily="18" charset="0"/>
              </a:rPr>
              <a:t>Kuriant etikos kodeksą akcentuojami aspektai:</a:t>
            </a:r>
          </a:p>
          <a:p>
            <a:pPr algn="just"/>
            <a:r>
              <a:rPr lang="lt-LT" dirty="0">
                <a:latin typeface="Times New Roman" panose="02020603050405020304" pitchFamily="18" charset="0"/>
                <a:cs typeface="Times New Roman" panose="02020603050405020304" pitchFamily="18" charset="0"/>
              </a:rPr>
              <a:t>Pageidaujamo elgesio normos,</a:t>
            </a:r>
          </a:p>
          <a:p>
            <a:pPr algn="just"/>
            <a:r>
              <a:rPr lang="lt-LT" dirty="0">
                <a:latin typeface="Times New Roman" panose="02020603050405020304" pitchFamily="18" charset="0"/>
                <a:cs typeface="Times New Roman" panose="02020603050405020304" pitchFamily="18" charset="0"/>
              </a:rPr>
              <a:t>Elgesio taisyklių detalizavimas ir sankcijos už jų nesilaikymą,</a:t>
            </a:r>
          </a:p>
          <a:p>
            <a:pPr algn="just"/>
            <a:r>
              <a:rPr lang="lt-LT" dirty="0">
                <a:latin typeface="Times New Roman" panose="02020603050405020304" pitchFamily="18" charset="0"/>
                <a:cs typeface="Times New Roman" panose="02020603050405020304" pitchFamily="18" charset="0"/>
              </a:rPr>
              <a:t>Etinis mokymas bei etikos kodeksų normų aptarimas, komentavimas.</a:t>
            </a:r>
          </a:p>
          <a:p>
            <a:endParaRPr lang="lt-LT" dirty="0"/>
          </a:p>
        </p:txBody>
      </p:sp>
      <p:pic>
        <p:nvPicPr>
          <p:cNvPr id="5" name="Paveikslėlis 4" descr="Paveikslėlis, kuriame yra žinutė&#10;&#10;Automatiškai sugeneruotas aprašymas">
            <a:extLst>
              <a:ext uri="{FF2B5EF4-FFF2-40B4-BE49-F238E27FC236}">
                <a16:creationId xmlns:a16="http://schemas.microsoft.com/office/drawing/2014/main" id="{A5073242-A742-44CC-867B-48738EF79A8A}"/>
              </a:ext>
            </a:extLst>
          </p:cNvPr>
          <p:cNvPicPr>
            <a:picLocks noChangeAspect="1"/>
          </p:cNvPicPr>
          <p:nvPr/>
        </p:nvPicPr>
        <p:blipFill rotWithShape="1">
          <a:blip r:embed="rId2"/>
          <a:srcRect l="23677" r="52729" b="-1"/>
          <a:stretch/>
        </p:blipFill>
        <p:spPr>
          <a:xfrm>
            <a:off x="7467600" y="10"/>
            <a:ext cx="4724400" cy="6857988"/>
          </a:xfrm>
          <a:prstGeom prst="rect">
            <a:avLst/>
          </a:prstGeom>
        </p:spPr>
      </p:pic>
    </p:spTree>
    <p:extLst>
      <p:ext uri="{BB962C8B-B14F-4D97-AF65-F5344CB8AC3E}">
        <p14:creationId xmlns:p14="http://schemas.microsoft.com/office/powerpoint/2010/main" val="3126251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D88A92C-0BD1-4D13-9480-9CA5056B10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850E0BE-0A13-43E4-9007-A06960852F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1"/>
            <a:ext cx="6118275"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urinio vietos rezervavimo ženklas 2">
            <a:extLst>
              <a:ext uri="{FF2B5EF4-FFF2-40B4-BE49-F238E27FC236}">
                <a16:creationId xmlns:a16="http://schemas.microsoft.com/office/drawing/2014/main" id="{676E75EE-7AF4-4D87-8243-4CEA1F7C3169}"/>
              </a:ext>
            </a:extLst>
          </p:cNvPr>
          <p:cNvSpPr>
            <a:spLocks noGrp="1"/>
          </p:cNvSpPr>
          <p:nvPr>
            <p:ph idx="1"/>
          </p:nvPr>
        </p:nvSpPr>
        <p:spPr>
          <a:xfrm>
            <a:off x="1218040" y="2146570"/>
            <a:ext cx="5118965" cy="3754499"/>
          </a:xfrm>
        </p:spPr>
        <p:txBody>
          <a:bodyPr>
            <a:normAutofit/>
          </a:bodyPr>
          <a:lstStyle/>
          <a:p>
            <a:pPr marL="0" indent="0" algn="just">
              <a:buNone/>
            </a:pPr>
            <a:r>
              <a:rPr lang="lt-LT" dirty="0">
                <a:latin typeface="Times New Roman" panose="02020603050405020304" pitchFamily="18" charset="0"/>
                <a:cs typeface="Times New Roman" panose="02020603050405020304" pitchFamily="18" charset="0"/>
              </a:rPr>
              <a:t>Etikos kodeksuose atsispindi trejopo lygmens vertybės:</a:t>
            </a:r>
          </a:p>
          <a:p>
            <a:pPr algn="just"/>
            <a:r>
              <a:rPr lang="lt-LT" dirty="0">
                <a:latin typeface="Times New Roman" panose="02020603050405020304" pitchFamily="18" charset="0"/>
                <a:cs typeface="Times New Roman" panose="02020603050405020304" pitchFamily="18" charset="0"/>
              </a:rPr>
              <a:t>Asmeninės moralės principai,</a:t>
            </a:r>
          </a:p>
          <a:p>
            <a:pPr algn="just"/>
            <a:r>
              <a:rPr lang="lt-LT" dirty="0">
                <a:latin typeface="Times New Roman" panose="02020603050405020304" pitchFamily="18" charset="0"/>
                <a:cs typeface="Times New Roman" panose="02020603050405020304" pitchFamily="18" charset="0"/>
              </a:rPr>
              <a:t>Profesinės vertybės,</a:t>
            </a:r>
          </a:p>
          <a:p>
            <a:pPr algn="just"/>
            <a:r>
              <a:rPr lang="lt-LT" dirty="0">
                <a:latin typeface="Times New Roman" panose="02020603050405020304" pitchFamily="18" charset="0"/>
                <a:cs typeface="Times New Roman" panose="02020603050405020304" pitchFamily="18" charset="0"/>
              </a:rPr>
              <a:t>Teisinės normos (draudimai).</a:t>
            </a:r>
          </a:p>
          <a:p>
            <a:endParaRPr lang="lt-LT" dirty="0"/>
          </a:p>
        </p:txBody>
      </p:sp>
      <p:pic>
        <p:nvPicPr>
          <p:cNvPr id="5" name="Paveikslėlis 4" descr="Paveikslėlis, kuriame yra žinutė&#10;&#10;Automatiškai sugeneruotas aprašymas">
            <a:extLst>
              <a:ext uri="{FF2B5EF4-FFF2-40B4-BE49-F238E27FC236}">
                <a16:creationId xmlns:a16="http://schemas.microsoft.com/office/drawing/2014/main" id="{BADCA8CD-477E-4ED1-8809-51B3EA1C4090}"/>
              </a:ext>
            </a:extLst>
          </p:cNvPr>
          <p:cNvPicPr>
            <a:picLocks noChangeAspect="1"/>
          </p:cNvPicPr>
          <p:nvPr/>
        </p:nvPicPr>
        <p:blipFill rotWithShape="1">
          <a:blip r:embed="rId2"/>
          <a:srcRect l="23677" r="52729" b="-1"/>
          <a:stretch/>
        </p:blipFill>
        <p:spPr>
          <a:xfrm>
            <a:off x="7467600" y="10"/>
            <a:ext cx="4724400" cy="6857988"/>
          </a:xfrm>
          <a:prstGeom prst="rect">
            <a:avLst/>
          </a:prstGeom>
        </p:spPr>
      </p:pic>
    </p:spTree>
    <p:extLst>
      <p:ext uri="{BB962C8B-B14F-4D97-AF65-F5344CB8AC3E}">
        <p14:creationId xmlns:p14="http://schemas.microsoft.com/office/powerpoint/2010/main" val="3129554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4D88A92C-0BD1-4D13-9480-9CA5056B10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1">
            <a:extLst>
              <a:ext uri="{FF2B5EF4-FFF2-40B4-BE49-F238E27FC236}">
                <a16:creationId xmlns:a16="http://schemas.microsoft.com/office/drawing/2014/main" id="{F850E0BE-0A13-43E4-9007-A06960852F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1"/>
            <a:ext cx="6118275"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urinio vietos rezervavimo ženklas 2">
            <a:extLst>
              <a:ext uri="{FF2B5EF4-FFF2-40B4-BE49-F238E27FC236}">
                <a16:creationId xmlns:a16="http://schemas.microsoft.com/office/drawing/2014/main" id="{868B9ED9-3AC8-4B1C-B505-EDB74E546CFB}"/>
              </a:ext>
            </a:extLst>
          </p:cNvPr>
          <p:cNvSpPr>
            <a:spLocks noGrp="1"/>
          </p:cNvSpPr>
          <p:nvPr>
            <p:ph idx="1"/>
          </p:nvPr>
        </p:nvSpPr>
        <p:spPr>
          <a:xfrm>
            <a:off x="1218040" y="2146570"/>
            <a:ext cx="5118965" cy="3754499"/>
          </a:xfrm>
        </p:spPr>
        <p:txBody>
          <a:bodyPr>
            <a:normAutofit/>
          </a:bodyPr>
          <a:lstStyle/>
          <a:p>
            <a:pPr marL="0" indent="0" algn="just">
              <a:buNone/>
            </a:pPr>
            <a:r>
              <a:rPr lang="lt-LT" dirty="0">
                <a:latin typeface="Times New Roman" panose="02020603050405020304" pitchFamily="18" charset="0"/>
                <a:cs typeface="Times New Roman" panose="02020603050405020304" pitchFamily="18" charset="0"/>
              </a:rPr>
              <a:t>Užtikrinant etikos kodekso prielaidas, rekomenduotina:</a:t>
            </a:r>
          </a:p>
          <a:p>
            <a:pPr algn="just"/>
            <a:r>
              <a:rPr lang="lt-LT" dirty="0">
                <a:latin typeface="Times New Roman" panose="02020603050405020304" pitchFamily="18" charset="0"/>
                <a:cs typeface="Times New Roman" panose="02020603050405020304" pitchFamily="18" charset="0"/>
              </a:rPr>
              <a:t>Organizuoti mokymus,</a:t>
            </a:r>
          </a:p>
          <a:p>
            <a:pPr algn="just"/>
            <a:r>
              <a:rPr lang="lt-LT" dirty="0">
                <a:latin typeface="Times New Roman" panose="02020603050405020304" pitchFamily="18" charset="0"/>
                <a:cs typeface="Times New Roman" panose="02020603050405020304" pitchFamily="18" charset="0"/>
              </a:rPr>
              <a:t>Viešas diskusijas etikos klausimais,</a:t>
            </a:r>
          </a:p>
          <a:p>
            <a:pPr algn="just"/>
            <a:r>
              <a:rPr lang="lt-LT" dirty="0">
                <a:latin typeface="Times New Roman" panose="02020603050405020304" pitchFamily="18" charset="0"/>
                <a:cs typeface="Times New Roman" panose="02020603050405020304" pitchFamily="18" charset="0"/>
              </a:rPr>
              <a:t>Kurti informavimo ir kontrolės priemones.</a:t>
            </a:r>
          </a:p>
          <a:p>
            <a:endParaRPr lang="lt-LT" dirty="0"/>
          </a:p>
        </p:txBody>
      </p:sp>
      <p:pic>
        <p:nvPicPr>
          <p:cNvPr id="5" name="Paveikslėlis 4" descr="Paveikslėlis, kuriame yra iliustracija, automatas&#10;&#10;Automatiškai sugeneruotas aprašymas">
            <a:extLst>
              <a:ext uri="{FF2B5EF4-FFF2-40B4-BE49-F238E27FC236}">
                <a16:creationId xmlns:a16="http://schemas.microsoft.com/office/drawing/2014/main" id="{A8FD4C8C-ADE6-4D09-B3F0-36670F01FF0F}"/>
              </a:ext>
            </a:extLst>
          </p:cNvPr>
          <p:cNvPicPr>
            <a:picLocks noChangeAspect="1"/>
          </p:cNvPicPr>
          <p:nvPr/>
        </p:nvPicPr>
        <p:blipFill rotWithShape="1">
          <a:blip r:embed="rId2"/>
          <a:srcRect l="8660" r="9745" b="2"/>
          <a:stretch/>
        </p:blipFill>
        <p:spPr>
          <a:xfrm>
            <a:off x="7467600" y="10"/>
            <a:ext cx="4724400" cy="6857988"/>
          </a:xfrm>
          <a:prstGeom prst="rect">
            <a:avLst/>
          </a:prstGeom>
        </p:spPr>
      </p:pic>
    </p:spTree>
    <p:extLst>
      <p:ext uri="{BB962C8B-B14F-4D97-AF65-F5344CB8AC3E}">
        <p14:creationId xmlns:p14="http://schemas.microsoft.com/office/powerpoint/2010/main" val="2921970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BBC959F-CAB6-4E23-81DE-E0BBF2B7E07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94DEED-5E0F-4E41-A445-58C14864C34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767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avadinimas 1">
            <a:extLst>
              <a:ext uri="{FF2B5EF4-FFF2-40B4-BE49-F238E27FC236}">
                <a16:creationId xmlns:a16="http://schemas.microsoft.com/office/drawing/2014/main" id="{B6B0E9DC-783E-4DF5-8657-721434AA9417}"/>
              </a:ext>
            </a:extLst>
          </p:cNvPr>
          <p:cNvSpPr>
            <a:spLocks noGrp="1"/>
          </p:cNvSpPr>
          <p:nvPr>
            <p:ph type="title"/>
          </p:nvPr>
        </p:nvSpPr>
        <p:spPr>
          <a:xfrm>
            <a:off x="685800" y="1371600"/>
            <a:ext cx="2742028" cy="4114800"/>
          </a:xfrm>
        </p:spPr>
        <p:txBody>
          <a:bodyPr anchor="ctr">
            <a:normAutofit/>
          </a:bodyPr>
          <a:lstStyle/>
          <a:p>
            <a:pPr algn="ctr"/>
            <a:r>
              <a:rPr lang="lt-LT" sz="2500" dirty="0">
                <a:solidFill>
                  <a:schemeClr val="bg2"/>
                </a:solidFill>
                <a:latin typeface="Times New Roman" panose="02020603050405020304" pitchFamily="18" charset="0"/>
                <a:cs typeface="Times New Roman" panose="02020603050405020304" pitchFamily="18" charset="0"/>
              </a:rPr>
              <a:t>Etikos kodekso pranašumai</a:t>
            </a:r>
            <a:r>
              <a:rPr lang="lt-LT" sz="2500" dirty="0">
                <a:solidFill>
                  <a:schemeClr val="bg2"/>
                </a:solidFill>
              </a:rPr>
              <a:t/>
            </a:r>
            <a:br>
              <a:rPr lang="lt-LT" sz="2500" dirty="0">
                <a:solidFill>
                  <a:schemeClr val="bg2"/>
                </a:solidFill>
              </a:rPr>
            </a:br>
            <a:endParaRPr lang="lt-LT" sz="2500" dirty="0">
              <a:solidFill>
                <a:schemeClr val="bg2"/>
              </a:solidFill>
            </a:endParaRPr>
          </a:p>
        </p:txBody>
      </p:sp>
      <p:sp>
        <p:nvSpPr>
          <p:cNvPr id="12" name="Rectangle 11">
            <a:extLst>
              <a:ext uri="{FF2B5EF4-FFF2-40B4-BE49-F238E27FC236}">
                <a16:creationId xmlns:a16="http://schemas.microsoft.com/office/drawing/2014/main" id="{5E1FEFA6-7D4F-4746-AE64-D4D52FE76D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62500" y="685800"/>
            <a:ext cx="6743700"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urinio vietos rezervavimo ženklas 2">
            <a:extLst>
              <a:ext uri="{FF2B5EF4-FFF2-40B4-BE49-F238E27FC236}">
                <a16:creationId xmlns:a16="http://schemas.microsoft.com/office/drawing/2014/main" id="{C2C22F43-B540-42CA-A5B2-3EB0452EA941}"/>
              </a:ext>
            </a:extLst>
          </p:cNvPr>
          <p:cNvSpPr>
            <a:spLocks noGrp="1"/>
          </p:cNvSpPr>
          <p:nvPr>
            <p:ph idx="1"/>
          </p:nvPr>
        </p:nvSpPr>
        <p:spPr>
          <a:xfrm>
            <a:off x="5310963" y="972457"/>
            <a:ext cx="5631357" cy="4662800"/>
          </a:xfrm>
        </p:spPr>
        <p:txBody>
          <a:bodyPr anchor="ctr">
            <a:normAutofit/>
          </a:bodyPr>
          <a:lstStyle/>
          <a:p>
            <a:pPr algn="just">
              <a:lnSpc>
                <a:spcPct val="90000"/>
              </a:lnSpc>
            </a:pPr>
            <a:r>
              <a:rPr lang="lt-LT" sz="1600" dirty="0">
                <a:latin typeface="Times New Roman" panose="02020603050405020304" pitchFamily="18" charset="0"/>
                <a:cs typeface="Times New Roman" panose="02020603050405020304" pitchFamily="18" charset="0"/>
              </a:rPr>
              <a:t>Padeda organizacijai suvokti savo misiją visuomenėje,</a:t>
            </a:r>
          </a:p>
          <a:p>
            <a:pPr algn="just">
              <a:lnSpc>
                <a:spcPct val="90000"/>
              </a:lnSpc>
            </a:pPr>
            <a:r>
              <a:rPr lang="lt-LT" sz="1600" dirty="0">
                <a:latin typeface="Times New Roman" panose="02020603050405020304" pitchFamily="18" charset="0"/>
                <a:cs typeface="Times New Roman" panose="02020603050405020304" pitchFamily="18" charset="0"/>
              </a:rPr>
              <a:t>Padeda visuomenei pasiekti didesnį profesijų, institucijų ar verslo organizacijų viešumą, skaidrumą,</a:t>
            </a:r>
          </a:p>
          <a:p>
            <a:pPr algn="just">
              <a:lnSpc>
                <a:spcPct val="90000"/>
              </a:lnSpc>
            </a:pPr>
            <a:r>
              <a:rPr lang="lt-LT" sz="1600" dirty="0">
                <a:latin typeface="Times New Roman" panose="02020603050405020304" pitchFamily="18" charset="0"/>
                <a:cs typeface="Times New Roman" panose="02020603050405020304" pitchFamily="18" charset="0"/>
              </a:rPr>
              <a:t>Apibrėžia organizacijos santykius su valdžia, </a:t>
            </a:r>
          </a:p>
          <a:p>
            <a:pPr algn="just">
              <a:lnSpc>
                <a:spcPct val="90000"/>
              </a:lnSpc>
            </a:pPr>
            <a:r>
              <a:rPr lang="lt-LT" sz="1600" dirty="0">
                <a:latin typeface="Times New Roman" panose="02020603050405020304" pitchFamily="18" charset="0"/>
                <a:cs typeface="Times New Roman" panose="02020603050405020304" pitchFamily="18" charset="0"/>
              </a:rPr>
              <a:t>Skatina darbuotojus dorai ir efektyviai atlikti savo funkcijas,</a:t>
            </a:r>
          </a:p>
          <a:p>
            <a:pPr algn="just">
              <a:lnSpc>
                <a:spcPct val="90000"/>
              </a:lnSpc>
            </a:pPr>
            <a:r>
              <a:rPr lang="lt-LT" sz="1600" dirty="0">
                <a:latin typeface="Times New Roman" panose="02020603050405020304" pitchFamily="18" charset="0"/>
                <a:cs typeface="Times New Roman" panose="02020603050405020304" pitchFamily="18" charset="0"/>
              </a:rPr>
              <a:t>Tarnauja kaip darbo santykių organizacijoje reguliavimo priemonė.</a:t>
            </a:r>
          </a:p>
          <a:p>
            <a:pPr algn="just">
              <a:lnSpc>
                <a:spcPct val="90000"/>
              </a:lnSpc>
            </a:pPr>
            <a:r>
              <a:rPr lang="lt-LT" sz="1600" dirty="0">
                <a:latin typeface="Times New Roman" panose="02020603050405020304" pitchFamily="18" charset="0"/>
                <a:cs typeface="Times New Roman" panose="02020603050405020304" pitchFamily="18" charset="0"/>
              </a:rPr>
              <a:t>Įgalina derinti individo ir organizacijos (visuomenės) tikslus bei interesus, siekia harmonizuoti funkcionalumą ir humaniškumą darbo vietose. </a:t>
            </a:r>
          </a:p>
          <a:p>
            <a:pPr algn="just">
              <a:lnSpc>
                <a:spcPct val="90000"/>
              </a:lnSpc>
            </a:pPr>
            <a:r>
              <a:rPr lang="lt-LT" sz="1600" dirty="0">
                <a:latin typeface="Times New Roman" panose="02020603050405020304" pitchFamily="18" charset="0"/>
                <a:cs typeface="Times New Roman" panose="02020603050405020304" pitchFamily="18" charset="0"/>
              </a:rPr>
              <a:t>Pagerina žmogiškojo kapitalo produktyvumą, kuria specifinį turtą (pasitikėjimą, gerus darbinius santykius, aplinką bei klimatą). </a:t>
            </a:r>
          </a:p>
          <a:p>
            <a:pPr algn="just">
              <a:lnSpc>
                <a:spcPct val="90000"/>
              </a:lnSpc>
            </a:pPr>
            <a:r>
              <a:rPr lang="lt-LT" sz="1600" dirty="0">
                <a:latin typeface="Times New Roman" panose="02020603050405020304" pitchFamily="18" charset="0"/>
                <a:cs typeface="Times New Roman" panose="02020603050405020304" pitchFamily="18" charset="0"/>
              </a:rPr>
              <a:t>Kuria tam tikrą valdymo sistemos privalumą, kuris remiasi organizacijos santykių vertybėmis.</a:t>
            </a:r>
          </a:p>
          <a:p>
            <a:pPr>
              <a:lnSpc>
                <a:spcPct val="90000"/>
              </a:lnSpc>
            </a:pPr>
            <a:endParaRPr lang="lt-LT" sz="1600" dirty="0"/>
          </a:p>
        </p:txBody>
      </p:sp>
    </p:spTree>
    <p:extLst>
      <p:ext uri="{BB962C8B-B14F-4D97-AF65-F5344CB8AC3E}">
        <p14:creationId xmlns:p14="http://schemas.microsoft.com/office/powerpoint/2010/main" val="2980242455"/>
      </p:ext>
    </p:extLst>
  </p:cSld>
  <p:clrMapOvr>
    <a:masterClrMapping/>
  </p:clrMapOvr>
</p:sld>
</file>

<file path=ppt/theme/theme1.xml><?xml version="1.0" encoding="utf-8"?>
<a:theme xmlns:a="http://schemas.openxmlformats.org/drawingml/2006/main" name="ClassicFrameVTI">
  <a:themeElements>
    <a:clrScheme name="AnalogousFromLightSeedRightStep">
      <a:dk1>
        <a:srgbClr val="000000"/>
      </a:dk1>
      <a:lt1>
        <a:srgbClr val="FFFFFF"/>
      </a:lt1>
      <a:dk2>
        <a:srgbClr val="413024"/>
      </a:dk2>
      <a:lt2>
        <a:srgbClr val="E2E5E8"/>
      </a:lt2>
      <a:accent1>
        <a:srgbClr val="BC9B83"/>
      </a:accent1>
      <a:accent2>
        <a:srgbClr val="AAA274"/>
      </a:accent2>
      <a:accent3>
        <a:srgbClr val="9BA57D"/>
      </a:accent3>
      <a:accent4>
        <a:srgbClr val="87AC75"/>
      </a:accent4>
      <a:accent5>
        <a:srgbClr val="81AC85"/>
      </a:accent5>
      <a:accent6>
        <a:srgbClr val="77AE93"/>
      </a:accent6>
      <a:hlink>
        <a:srgbClr val="5A86A6"/>
      </a:hlink>
      <a:folHlink>
        <a:srgbClr val="7F7F7F"/>
      </a:folHlink>
    </a:clrScheme>
    <a:fontScheme name="Goudy and Gill Sans">
      <a:majorFont>
        <a:latin typeface="Goudy Old Styl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lassicFrameVTI" id="{4FA2A165-EC65-4FB0-B019-8C8876A1D8E3}" vid="{9D78F1F1-8226-42FD-A1A3-975EDF6D60F8}"/>
    </a:ext>
  </a:extLst>
</a:theme>
</file>

<file path=docProps/app.xml><?xml version="1.0" encoding="utf-8"?>
<Properties xmlns="http://schemas.openxmlformats.org/officeDocument/2006/extended-properties" xmlns:vt="http://schemas.openxmlformats.org/officeDocument/2006/docPropsVTypes">
  <Template>Facet</Template>
  <TotalTime>289</TotalTime>
  <Words>1375</Words>
  <Application>Microsoft Office PowerPoint</Application>
  <PresentationFormat>Plačiaekranė</PresentationFormat>
  <Paragraphs>113</Paragraphs>
  <Slides>20</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20</vt:i4>
      </vt:variant>
    </vt:vector>
  </HeadingPairs>
  <TitlesOfParts>
    <vt:vector size="25" baseType="lpstr">
      <vt:lpstr>Arial</vt:lpstr>
      <vt:lpstr>Gill Sans MT</vt:lpstr>
      <vt:lpstr>Goudy Old Style</vt:lpstr>
      <vt:lpstr>Times New Roman</vt:lpstr>
      <vt:lpstr>ClassicFrameVTI</vt:lpstr>
      <vt:lpstr>„Darbo etika, antikorupcijos prevencija ir kontrolė“</vt:lpstr>
      <vt:lpstr>„PowerPoint“ pateiktis</vt:lpstr>
      <vt:lpstr>„PowerPoint“ pateiktis</vt:lpstr>
      <vt:lpstr>Etikos kodekso paskirtis </vt:lpstr>
      <vt:lpstr>Etikos kodekso tikslai </vt:lpstr>
      <vt:lpstr>„PowerPoint“ pateiktis</vt:lpstr>
      <vt:lpstr>„PowerPoint“ pateiktis</vt:lpstr>
      <vt:lpstr>„PowerPoint“ pateiktis</vt:lpstr>
      <vt:lpstr>Etikos kodekso pranašumai </vt:lpstr>
      <vt:lpstr>Etikos kodekso pranašumai (2)</vt:lpstr>
      <vt:lpstr>Tarnautojai turi laikytis pagrindinių etikos principų</vt:lpstr>
      <vt:lpstr>antikorupcijos prevencija ir kontrolė</vt:lpstr>
      <vt:lpstr>„PowerPoint“ pateiktis</vt:lpstr>
      <vt:lpstr>Korupcijos prevencijos nauda</vt:lpstr>
      <vt:lpstr>Vadovo vaidmuo kuriant antikorupcinę aplinką švietimo įstaigoje</vt:lpstr>
      <vt:lpstr>Pagrindiniai žingsniai kuriant antikorupcinę aplinką švietimo įstaigose</vt:lpstr>
      <vt:lpstr>Privalomos korupcijai atsparios aplinkos kūrimo priemonės</vt:lpstr>
      <vt:lpstr>Pasirinktinos korupcijai atsparios aplinkos kūrimo priemonės</vt:lpstr>
      <vt:lpstr>„PowerPoint“ pateiktis</vt:lpstr>
      <vt:lpstr>Šaltiniai: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„Darbo etika, antikorupcijos prevencija ir kontrolė“</dc:title>
  <dc:creator>Neringa</dc:creator>
  <cp:lastModifiedBy>„Windows“ vartotojas</cp:lastModifiedBy>
  <cp:revision>27</cp:revision>
  <dcterms:created xsi:type="dcterms:W3CDTF">2022-12-11T23:09:26Z</dcterms:created>
  <dcterms:modified xsi:type="dcterms:W3CDTF">2023-01-19T13:48:49Z</dcterms:modified>
</cp:coreProperties>
</file>